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7"/>
  </p:notesMasterIdLst>
  <p:sldIdLst>
    <p:sldId id="260" r:id="rId2"/>
    <p:sldId id="281" r:id="rId3"/>
    <p:sldId id="324" r:id="rId4"/>
    <p:sldId id="377" r:id="rId5"/>
    <p:sldId id="337" r:id="rId6"/>
    <p:sldId id="327" r:id="rId7"/>
    <p:sldId id="328" r:id="rId8"/>
    <p:sldId id="329" r:id="rId9"/>
    <p:sldId id="330" r:id="rId10"/>
    <p:sldId id="331" r:id="rId11"/>
    <p:sldId id="378" r:id="rId12"/>
    <p:sldId id="379" r:id="rId13"/>
    <p:sldId id="342" r:id="rId14"/>
    <p:sldId id="381" r:id="rId15"/>
    <p:sldId id="380" r:id="rId16"/>
    <p:sldId id="336" r:id="rId17"/>
    <p:sldId id="382" r:id="rId18"/>
    <p:sldId id="350" r:id="rId19"/>
    <p:sldId id="351" r:id="rId20"/>
    <p:sldId id="352" r:id="rId21"/>
    <p:sldId id="353" r:id="rId22"/>
    <p:sldId id="349" r:id="rId23"/>
    <p:sldId id="356" r:id="rId24"/>
    <p:sldId id="368" r:id="rId25"/>
    <p:sldId id="383" r:id="rId26"/>
    <p:sldId id="359" r:id="rId27"/>
    <p:sldId id="362" r:id="rId28"/>
    <p:sldId id="364" r:id="rId29"/>
    <p:sldId id="365" r:id="rId30"/>
    <p:sldId id="363" r:id="rId31"/>
    <p:sldId id="366" r:id="rId32"/>
    <p:sldId id="367" r:id="rId33"/>
    <p:sldId id="384" r:id="rId34"/>
    <p:sldId id="385" r:id="rId35"/>
    <p:sldId id="376" r:id="rId36"/>
    <p:sldId id="386" r:id="rId37"/>
    <p:sldId id="387" r:id="rId38"/>
    <p:sldId id="372" r:id="rId39"/>
    <p:sldId id="334" r:id="rId40"/>
    <p:sldId id="390" r:id="rId41"/>
    <p:sldId id="388" r:id="rId42"/>
    <p:sldId id="389" r:id="rId43"/>
    <p:sldId id="374" r:id="rId44"/>
    <p:sldId id="375" r:id="rId45"/>
    <p:sldId id="39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A5A5A5"/>
    <a:srgbClr val="FF85FF"/>
    <a:srgbClr val="AFABAB"/>
    <a:srgbClr val="2C942E"/>
    <a:srgbClr val="00FA00"/>
    <a:srgbClr val="A6A6A6"/>
    <a:srgbClr val="00FDFF"/>
    <a:srgbClr val="0096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7095" autoAdjust="0"/>
    <p:restoredTop sz="94643"/>
  </p:normalViewPr>
  <p:slideViewPr>
    <p:cSldViewPr snapToGrid="0" snapToObjects="1">
      <p:cViewPr varScale="1">
        <p:scale>
          <a:sx n="60" d="100"/>
          <a:sy n="60" d="100"/>
        </p:scale>
        <p:origin x="64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3745-0C71-BA4F-9F55-4E24EFF4F3DE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DA5C5-60F3-3D4F-85B7-720227B5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8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0E26-1E76-6B82-C4B8-4DACAF992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D9054-3CFA-0075-A143-D6209B0C3F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E3946-4B6F-BD4F-3735-2F9F0F00F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AF4FD-18D8-0B08-C9D9-7EBA9FE8D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ACADB-DE0A-6D85-F527-1919BC7D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90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4CEFF-4F8D-F1A0-436D-4E2786E2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F0D01-CB79-42E1-CFDF-CC9B686B3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59FD9-21B0-D4C5-7BC5-9E9B5D233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69E40-A18B-6E12-8D0D-7A4A10C76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24002-3D42-C2DA-CC10-6BF383084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90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8DF1F1-717A-7D52-B7A2-DA31547A18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795A71-7F14-3696-2788-05CFA2A07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BF317-8CEE-36F0-B8AB-BA5BE264D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67D0D-7B29-AFB4-8A89-3F0C1383A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5F577-ADF0-F637-E741-2335B41F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29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14C45-7343-BCCA-5F38-DE804C3D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BA913-FE58-5B9A-9B39-14E631E41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C65AF-CC48-6D92-15C8-75F791120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488D9-C39F-1081-0BDA-112BFF36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4E7A2-70C7-6027-8B94-4109C8B8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47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8FC4-24C8-F68D-3D7D-2CDE004EF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6C798-688E-2E0C-0A49-FECEF4C37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A081D-A083-E8EB-F693-6C65E42BE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9CBCC-194F-6193-4AFD-12ACD0B9A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971E0-C336-0DB1-BB02-272E449E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34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6215E-3228-F07B-EC45-2CF02623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6F392-3849-BF81-30C7-65AF6C20D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74CA0-F151-A2CA-6DC0-0518DBA31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BA2DD-FA25-FD9E-E848-CCDFC49BE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524F4-AACF-8ACF-49F8-22247F02A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4E13E-C78E-688B-EE04-8C53CA7DF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8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7DDC-C816-633E-DE47-7E77885D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606A4-9425-8A6B-2D45-3E56D0EA8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E22669-22B9-DB1A-6C55-9539340A2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AE3A9-0503-0A57-7ECB-7149EDA4A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0F76F2-B5AE-1420-67A6-4DE5023EC6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79B6F0-8D84-DD3F-1750-46696C310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B69E03-94ED-3C91-C5B8-CCB0F10E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3F50D6-134F-939D-D1E5-4EBC043F6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9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EDB79-DF10-721B-5E09-8346161F5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464710-452A-2D1F-95C0-45BE98593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E9011E-2756-B2DF-20CD-188A8731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4B503-97D7-87D7-2408-5A125AB67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29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755822-33B5-ED7A-D366-75F628E7C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72DC72-8F88-3BAE-12CC-77EEF3DA5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CF73C-9470-9AD2-96BC-260F6449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46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E6304-A2EA-E891-FD11-970499F60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0A899-4F33-A5C9-E9DE-C9431473F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D15F1E-318B-6326-0F5E-232785B2B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18BFB-830D-F2AF-2853-B92419EB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1647D-5599-3A93-7444-929E821D2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466614-679B-BA65-0B40-0ECBB29C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38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87561-29B2-3072-4B59-2911E6F19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6C2CCB-B11F-51C6-16FB-609C28DCF2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95E7E-3DB9-CD2F-B7D8-0705BCDDB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38B95-D835-4B8D-BA5D-45C184B8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5C173-9CBC-E00A-1D9F-1B51E48A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2816F-E9E1-1BDF-DCFF-A2545A6D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944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C4A773-D25E-6CC9-8A5E-FD3D39F6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EF593-38EE-11BD-2282-EADA255BF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B722C-3861-7BCB-A4B7-AE77C150E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B2567-94FF-9131-92EC-2563256ED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E6387-A9B3-0F42-E3A7-8BDBBBC9C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74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150" y="1125537"/>
            <a:ext cx="10515600" cy="1325563"/>
          </a:xfrm>
        </p:spPr>
        <p:txBody>
          <a:bodyPr/>
          <a:lstStyle/>
          <a:p>
            <a:r>
              <a:rPr lang="en-US" b="1" dirty="0"/>
              <a:t>Looking back: How far have we come?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Rétrospective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: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où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en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sommes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-nous 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8A943-7ADA-0241-A157-78DF83A0F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4406900"/>
            <a:ext cx="10807700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Hotel Cyperus</a:t>
            </a:r>
          </a:p>
          <a:p>
            <a:pPr marL="0" indent="0">
              <a:buNone/>
            </a:pPr>
            <a:r>
              <a:rPr lang="en-US" dirty="0"/>
              <a:t>Andasibe, Madagascar</a:t>
            </a:r>
          </a:p>
          <a:p>
            <a:pPr marL="0" indent="0">
              <a:buNone/>
            </a:pPr>
            <a:r>
              <a:rPr lang="en-US" dirty="0"/>
              <a:t>May 2025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0530C8A-66DC-F14A-8B05-F1DCFFF57F4E}"/>
              </a:ext>
            </a:extLst>
          </p:cNvPr>
          <p:cNvSpPr txBox="1">
            <a:spLocks/>
          </p:cNvSpPr>
          <p:nvPr/>
        </p:nvSpPr>
        <p:spPr>
          <a:xfrm>
            <a:off x="141515" y="261257"/>
            <a:ext cx="10515600" cy="962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E²M²: Ecological and Epidemiological Modeling in Madagascar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03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78251D-1012-518E-AADE-5AB26CF1A455}"/>
              </a:ext>
            </a:extLst>
          </p:cNvPr>
          <p:cNvSpPr txBox="1">
            <a:spLocks/>
          </p:cNvSpPr>
          <p:nvPr/>
        </p:nvSpPr>
        <p:spPr>
          <a:xfrm>
            <a:off x="3689271" y="147818"/>
            <a:ext cx="78866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What is a model?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C’est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quoi un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D09BC-237E-49FE-81ED-1367206CA81E}"/>
              </a:ext>
            </a:extLst>
          </p:cNvPr>
          <p:cNvSpPr txBox="1"/>
          <p:nvPr/>
        </p:nvSpPr>
        <p:spPr>
          <a:xfrm>
            <a:off x="3689271" y="1525551"/>
            <a:ext cx="81626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an abstract representation of a phenomenon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6FD05-7B3C-AE71-D422-1D9135C1F3BD}"/>
              </a:ext>
            </a:extLst>
          </p:cNvPr>
          <p:cNvSpPr txBox="1"/>
          <p:nvPr/>
        </p:nvSpPr>
        <p:spPr>
          <a:xfrm>
            <a:off x="3139370" y="2045085"/>
            <a:ext cx="84855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une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représentation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abstraite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d'un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phénomène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Freeform 31">
            <a:extLst>
              <a:ext uri="{FF2B5EF4-FFF2-40B4-BE49-F238E27FC236}">
                <a16:creationId xmlns:a16="http://schemas.microsoft.com/office/drawing/2014/main" id="{19C437EF-0726-FDAA-C023-4EE201B28927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749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0988A-CDFD-EAD4-1554-490D48598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931B12B-9ABE-6BD4-A859-48552C4ACF82}"/>
              </a:ext>
            </a:extLst>
          </p:cNvPr>
          <p:cNvSpPr txBox="1">
            <a:spLocks/>
          </p:cNvSpPr>
          <p:nvPr/>
        </p:nvSpPr>
        <p:spPr>
          <a:xfrm>
            <a:off x="3689271" y="147818"/>
            <a:ext cx="78866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What is a model?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C’est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quoi un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2A1107-A82C-AD8A-7C6A-DCBEC81CF9B3}"/>
              </a:ext>
            </a:extLst>
          </p:cNvPr>
          <p:cNvSpPr txBox="1"/>
          <p:nvPr/>
        </p:nvSpPr>
        <p:spPr>
          <a:xfrm>
            <a:off x="3689271" y="1525551"/>
            <a:ext cx="81626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an abstract representation of a phenomenon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34ADB0-40E6-DB0B-8CCA-3385F4CF8831}"/>
              </a:ext>
            </a:extLst>
          </p:cNvPr>
          <p:cNvSpPr txBox="1"/>
          <p:nvPr/>
        </p:nvSpPr>
        <p:spPr>
          <a:xfrm>
            <a:off x="3139370" y="2045085"/>
            <a:ext cx="84855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une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représentation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abstraite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d'un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phénomène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Freeform 31">
            <a:extLst>
              <a:ext uri="{FF2B5EF4-FFF2-40B4-BE49-F238E27FC236}">
                <a16:creationId xmlns:a16="http://schemas.microsoft.com/office/drawing/2014/main" id="{150E56B4-44CD-553E-CCDA-5B68A7B41075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638B5-BDBB-DD44-7617-CE7265F07316}"/>
              </a:ext>
            </a:extLst>
          </p:cNvPr>
          <p:cNvSpPr txBox="1">
            <a:spLocks/>
          </p:cNvSpPr>
          <p:nvPr/>
        </p:nvSpPr>
        <p:spPr>
          <a:xfrm>
            <a:off x="4543292" y="2899094"/>
            <a:ext cx="25231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Statistical</a:t>
            </a:r>
          </a:p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Statistique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8B8186-CEA0-1AAF-C85F-7BE239FB683D}"/>
              </a:ext>
            </a:extLst>
          </p:cNvPr>
          <p:cNvSpPr txBox="1">
            <a:spLocks/>
          </p:cNvSpPr>
          <p:nvPr/>
        </p:nvSpPr>
        <p:spPr>
          <a:xfrm>
            <a:off x="7451099" y="2899095"/>
            <a:ext cx="31770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Mechanistic</a:t>
            </a:r>
          </a:p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Mécaniste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ABA577-0C6E-477A-C7A4-EFC22C0E4AC4}"/>
              </a:ext>
            </a:extLst>
          </p:cNvPr>
          <p:cNvSpPr/>
          <p:nvPr/>
        </p:nvSpPr>
        <p:spPr>
          <a:xfrm rot="5400000">
            <a:off x="7462146" y="744984"/>
            <a:ext cx="45719" cy="70774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72CB0-A929-541B-0678-FEEEE8FED2F3}"/>
              </a:ext>
            </a:extLst>
          </p:cNvPr>
          <p:cNvSpPr/>
          <p:nvPr/>
        </p:nvSpPr>
        <p:spPr>
          <a:xfrm>
            <a:off x="7269995" y="2862907"/>
            <a:ext cx="45719" cy="34601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63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A40A6-0DDE-D27E-6436-53E6DC29B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85905A-FAF5-4FF6-065C-363DE275E8A9}"/>
              </a:ext>
            </a:extLst>
          </p:cNvPr>
          <p:cNvSpPr txBox="1">
            <a:spLocks/>
          </p:cNvSpPr>
          <p:nvPr/>
        </p:nvSpPr>
        <p:spPr>
          <a:xfrm>
            <a:off x="3689271" y="147818"/>
            <a:ext cx="78866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What is a model?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C’est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quoi un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DC6C4-A4D1-2797-547E-107B78E42CF0}"/>
              </a:ext>
            </a:extLst>
          </p:cNvPr>
          <p:cNvSpPr txBox="1"/>
          <p:nvPr/>
        </p:nvSpPr>
        <p:spPr>
          <a:xfrm>
            <a:off x="3689271" y="1525551"/>
            <a:ext cx="81626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an abstract representation of a phenomenon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3CD006-8EF1-1C6C-AF98-9340951A63CC}"/>
              </a:ext>
            </a:extLst>
          </p:cNvPr>
          <p:cNvSpPr txBox="1"/>
          <p:nvPr/>
        </p:nvSpPr>
        <p:spPr>
          <a:xfrm>
            <a:off x="3139370" y="2045085"/>
            <a:ext cx="84855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une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représentation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abstraite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d'un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phénomène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Freeform 31">
            <a:extLst>
              <a:ext uri="{FF2B5EF4-FFF2-40B4-BE49-F238E27FC236}">
                <a16:creationId xmlns:a16="http://schemas.microsoft.com/office/drawing/2014/main" id="{32EAF5A7-5B99-9F18-3225-009C8DA95CD7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E9ED1-3A8F-1C96-DA19-77DF83A60E81}"/>
              </a:ext>
            </a:extLst>
          </p:cNvPr>
          <p:cNvSpPr txBox="1">
            <a:spLocks/>
          </p:cNvSpPr>
          <p:nvPr/>
        </p:nvSpPr>
        <p:spPr>
          <a:xfrm>
            <a:off x="4348716" y="2899094"/>
            <a:ext cx="27177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Statistical</a:t>
            </a:r>
          </a:p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Statistique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77DD37-2B4E-C9D0-8DCB-C4B30F74AA6E}"/>
              </a:ext>
            </a:extLst>
          </p:cNvPr>
          <p:cNvSpPr txBox="1">
            <a:spLocks/>
          </p:cNvSpPr>
          <p:nvPr/>
        </p:nvSpPr>
        <p:spPr>
          <a:xfrm>
            <a:off x="7451099" y="2899095"/>
            <a:ext cx="31770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Mechanistic</a:t>
            </a:r>
          </a:p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Mécaniste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B7378C-F4ED-59EC-F666-69840C96E8D5}"/>
              </a:ext>
            </a:extLst>
          </p:cNvPr>
          <p:cNvSpPr/>
          <p:nvPr/>
        </p:nvSpPr>
        <p:spPr>
          <a:xfrm rot="5400000">
            <a:off x="7462146" y="744984"/>
            <a:ext cx="45719" cy="70774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ADF31C-84A4-DC61-F2B2-7FDDD67B5E20}"/>
              </a:ext>
            </a:extLst>
          </p:cNvPr>
          <p:cNvSpPr/>
          <p:nvPr/>
        </p:nvSpPr>
        <p:spPr>
          <a:xfrm>
            <a:off x="7269995" y="2862907"/>
            <a:ext cx="45719" cy="34601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9648B3F-91AA-A73C-FAED-42C3350B7787}"/>
              </a:ext>
            </a:extLst>
          </p:cNvPr>
          <p:cNvSpPr txBox="1">
            <a:spLocks/>
          </p:cNvSpPr>
          <p:nvPr/>
        </p:nvSpPr>
        <p:spPr>
          <a:xfrm>
            <a:off x="4547042" y="4235180"/>
            <a:ext cx="221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Correlation</a:t>
            </a:r>
          </a:p>
          <a:p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Corrélation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00CD880-C14D-BC10-19C5-1432EECAB984}"/>
              </a:ext>
            </a:extLst>
          </p:cNvPr>
          <p:cNvSpPr txBox="1">
            <a:spLocks/>
          </p:cNvSpPr>
          <p:nvPr/>
        </p:nvSpPr>
        <p:spPr>
          <a:xfrm>
            <a:off x="7729758" y="4255973"/>
            <a:ext cx="221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Causation</a:t>
            </a:r>
          </a:p>
          <a:p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Causalité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EFF9C1-A7C7-9759-6B5B-7666D7F90A5B}"/>
              </a:ext>
            </a:extLst>
          </p:cNvPr>
          <p:cNvSpPr txBox="1">
            <a:spLocks/>
          </p:cNvSpPr>
          <p:nvPr/>
        </p:nvSpPr>
        <p:spPr>
          <a:xfrm>
            <a:off x="4547042" y="5384620"/>
            <a:ext cx="221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What?</a:t>
            </a:r>
          </a:p>
          <a:p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Que?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A775AA-2555-A7DA-30D1-2DA8CC1737F2}"/>
              </a:ext>
            </a:extLst>
          </p:cNvPr>
          <p:cNvSpPr txBox="1">
            <a:spLocks/>
          </p:cNvSpPr>
          <p:nvPr/>
        </p:nvSpPr>
        <p:spPr>
          <a:xfrm>
            <a:off x="7668115" y="5384619"/>
            <a:ext cx="221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How?</a:t>
            </a:r>
          </a:p>
          <a:p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Comment?</a:t>
            </a:r>
          </a:p>
        </p:txBody>
      </p:sp>
    </p:spTree>
    <p:extLst>
      <p:ext uri="{BB962C8B-B14F-4D97-AF65-F5344CB8AC3E}">
        <p14:creationId xmlns:p14="http://schemas.microsoft.com/office/powerpoint/2010/main" val="1765410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6C3080-2B15-5D47-5C3C-B164C7B839C1}"/>
              </a:ext>
            </a:extLst>
          </p:cNvPr>
          <p:cNvSpPr txBox="1">
            <a:spLocks/>
          </p:cNvSpPr>
          <p:nvPr/>
        </p:nvSpPr>
        <p:spPr>
          <a:xfrm>
            <a:off x="187015" y="4129707"/>
            <a:ext cx="12004985" cy="27282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Mechanistic: Can the Malagasy black rat (Rattus rattus) population independently maintain </a:t>
            </a:r>
          </a:p>
          <a:p>
            <a:r>
              <a:rPr lang="en-US" dirty="0"/>
              <a:t>transmission of the plague bacterium, Yersinia pestis?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B0BD6F-61F6-3873-6DEA-AA9004C42B04}"/>
              </a:ext>
            </a:extLst>
          </p:cNvPr>
          <p:cNvSpPr txBox="1">
            <a:spLocks/>
          </p:cNvSpPr>
          <p:nvPr/>
        </p:nvSpPr>
        <p:spPr>
          <a:xfrm>
            <a:off x="3701145" y="168045"/>
            <a:ext cx="78866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Formulating research questions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Formuler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des questions de recherche</a:t>
            </a:r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02DDE972-1D8D-0E30-C69E-6273E9D5C758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12A32A-C46A-8EA8-9EA5-6C9A3A5355BF}"/>
              </a:ext>
            </a:extLst>
          </p:cNvPr>
          <p:cNvSpPr txBox="1">
            <a:spLocks/>
          </p:cNvSpPr>
          <p:nvPr/>
        </p:nvSpPr>
        <p:spPr>
          <a:xfrm>
            <a:off x="187015" y="2456223"/>
            <a:ext cx="11668288" cy="1878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Statistical: What factors explain the geographic distribution of plague infection in </a:t>
            </a:r>
          </a:p>
          <a:p>
            <a:r>
              <a:rPr lang="en-US" dirty="0"/>
              <a:t>Rattus </a:t>
            </a:r>
            <a:r>
              <a:rPr lang="en-US" dirty="0" err="1"/>
              <a:t>rattus</a:t>
            </a:r>
            <a:r>
              <a:rPr lang="en-US" dirty="0"/>
              <a:t> in Madagascar? </a:t>
            </a:r>
          </a:p>
        </p:txBody>
      </p:sp>
    </p:spTree>
    <p:extLst>
      <p:ext uri="{BB962C8B-B14F-4D97-AF65-F5344CB8AC3E}">
        <p14:creationId xmlns:p14="http://schemas.microsoft.com/office/powerpoint/2010/main" val="3110963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FDADB-A7C6-77A2-FEE2-CAEC068A2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1">
            <a:extLst>
              <a:ext uri="{FF2B5EF4-FFF2-40B4-BE49-F238E27FC236}">
                <a16:creationId xmlns:a16="http://schemas.microsoft.com/office/drawing/2014/main" id="{1DBA4057-FFD7-0DCB-1A20-77A195A27719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1199AA-1E22-A928-8CF8-8BFAE2F9E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077"/>
          <a:stretch/>
        </p:blipFill>
        <p:spPr>
          <a:xfrm>
            <a:off x="6984496" y="353836"/>
            <a:ext cx="5046748" cy="172338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FB1FE29-D5C3-979A-A40A-2D466B5B8DE3}"/>
              </a:ext>
            </a:extLst>
          </p:cNvPr>
          <p:cNvSpPr txBox="1">
            <a:spLocks/>
          </p:cNvSpPr>
          <p:nvPr/>
        </p:nvSpPr>
        <p:spPr>
          <a:xfrm>
            <a:off x="3561464" y="16966"/>
            <a:ext cx="8184883" cy="1411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Dynamical Fever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Fièvre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dynamique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F4DE2-2A94-144A-3039-A5D5FC96B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66" y="2165246"/>
            <a:ext cx="6855540" cy="45898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7C1B5A-18B2-9330-DFC1-CBF918EE9D2F}"/>
                  </a:ext>
                </a:extLst>
              </p:cNvPr>
              <p:cNvSpPr txBox="1"/>
              <p:nvPr/>
            </p:nvSpPr>
            <p:spPr>
              <a:xfrm>
                <a:off x="7985410" y="3303960"/>
                <a:ext cx="3044920" cy="1353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sz="40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7C1B5A-18B2-9330-DFC1-CBF918EE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410" y="3303960"/>
                <a:ext cx="3044920" cy="13533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425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53F28-4E35-4E3E-A40F-998E3584F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E2D66B-9722-FA8B-E577-2F12F101C659}"/>
              </a:ext>
            </a:extLst>
          </p:cNvPr>
          <p:cNvCxnSpPr>
            <a:cxnSpLocks/>
          </p:cNvCxnSpPr>
          <p:nvPr/>
        </p:nvCxnSpPr>
        <p:spPr>
          <a:xfrm flipV="1">
            <a:off x="1967241" y="1479346"/>
            <a:ext cx="0" cy="3477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F56443-9BD0-6825-DBFE-577831DD7341}"/>
              </a:ext>
            </a:extLst>
          </p:cNvPr>
          <p:cNvCxnSpPr>
            <a:cxnSpLocks/>
          </p:cNvCxnSpPr>
          <p:nvPr/>
        </p:nvCxnSpPr>
        <p:spPr>
          <a:xfrm flipV="1">
            <a:off x="3255183" y="6217622"/>
            <a:ext cx="1539535" cy="30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42">
            <a:extLst>
              <a:ext uri="{FF2B5EF4-FFF2-40B4-BE49-F238E27FC236}">
                <a16:creationId xmlns:a16="http://schemas.microsoft.com/office/drawing/2014/main" id="{89CE2D21-D875-E4BE-10A5-4FB335511AB1}"/>
              </a:ext>
            </a:extLst>
          </p:cNvPr>
          <p:cNvSpPr/>
          <p:nvPr/>
        </p:nvSpPr>
        <p:spPr>
          <a:xfrm>
            <a:off x="282266" y="626102"/>
            <a:ext cx="3356980" cy="142715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and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Data Manipulation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FA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0" lvl="1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60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A4E6250D-F825-06D7-CE5F-D11DA706608E}"/>
              </a:ext>
            </a:extLst>
          </p:cNvPr>
          <p:cNvSpPr/>
          <p:nvPr/>
        </p:nvSpPr>
        <p:spPr>
          <a:xfrm>
            <a:off x="170000" y="2608966"/>
            <a:ext cx="3398160" cy="142715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“Travel Day”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Travel MBC </a:t>
            </a:r>
            <a:r>
              <a:rPr lang="en-US" sz="1600" dirty="0">
                <a:solidFill>
                  <a:srgbClr val="FF40FF"/>
                </a:solidFill>
                <a:sym typeface="Wingdings" panose="05000000000000000000" pitchFamily="2" charset="2"/>
              </a:rPr>
              <a:t> Andasibe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Downloading packages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● Night walk at VOI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6E54270B-FEE3-1524-B2AC-1B9BA8A0F260}"/>
              </a:ext>
            </a:extLst>
          </p:cNvPr>
          <p:cNvSpPr/>
          <p:nvPr/>
        </p:nvSpPr>
        <p:spPr>
          <a:xfrm>
            <a:off x="295236" y="4585228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D9D20265-D116-8B2D-A597-3C90A763A481}"/>
              </a:ext>
            </a:extLst>
          </p:cNvPr>
          <p:cNvSpPr/>
          <p:nvPr/>
        </p:nvSpPr>
        <p:spPr>
          <a:xfrm>
            <a:off x="4335416" y="4342873"/>
            <a:ext cx="3532711" cy="2278082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“Exploring Types of Models”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Linear Regression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Mechanistic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Mechanistic Modeling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Epidemic Cards Game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999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01428515-1095-C5B8-1DC5-1B03A5BE6258}"/>
              </a:ext>
            </a:extLst>
          </p:cNvPr>
          <p:cNvSpPr txBox="1">
            <a:spLocks/>
          </p:cNvSpPr>
          <p:nvPr/>
        </p:nvSpPr>
        <p:spPr>
          <a:xfrm>
            <a:off x="4007117" y="158307"/>
            <a:ext cx="8184883" cy="1220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Linear Regression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Régression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linéaire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Freeform 1">
            <a:extLst>
              <a:ext uri="{FF2B5EF4-FFF2-40B4-BE49-F238E27FC236}">
                <a16:creationId xmlns:a16="http://schemas.microsoft.com/office/drawing/2014/main" id="{85A7C880-32E8-2288-A386-77B3B0ACE516}"/>
              </a:ext>
            </a:extLst>
          </p:cNvPr>
          <p:cNvSpPr/>
          <p:nvPr/>
        </p:nvSpPr>
        <p:spPr>
          <a:xfrm>
            <a:off x="58056" y="65513"/>
            <a:ext cx="3532711" cy="2278082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“Exploring Types of Models”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Linear Regression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Mechanistic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Mechanistic Modeling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Epidemic Cards Game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EA336-B015-7BA4-3A62-0DC4DD1B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122" y="1378425"/>
            <a:ext cx="4497756" cy="49445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6F750C-8B56-36C7-F233-8F3CCBFFA42B}"/>
              </a:ext>
            </a:extLst>
          </p:cNvPr>
          <p:cNvSpPr/>
          <p:nvPr/>
        </p:nvSpPr>
        <p:spPr>
          <a:xfrm>
            <a:off x="8344878" y="2343595"/>
            <a:ext cx="2596751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800" b="1" i="1" dirty="0"/>
              <a:t>y </a:t>
            </a:r>
            <a:r>
              <a:rPr lang="en-US" altLang="en-US" sz="2800" b="1" dirty="0"/>
              <a:t>= </a:t>
            </a:r>
            <a:r>
              <a:rPr lang="en-US" altLang="en-US" sz="2800" b="1" i="1" dirty="0">
                <a:latin typeface="Symbol" panose="05050102010706020507" pitchFamily="18" charset="2"/>
              </a:rPr>
              <a:t>a </a:t>
            </a:r>
            <a:r>
              <a:rPr lang="en-US" altLang="en-US" sz="2800" b="1" dirty="0"/>
              <a:t>+ </a:t>
            </a:r>
            <a:r>
              <a:rPr lang="en-US" altLang="en-US" sz="2800" b="1" i="1" dirty="0">
                <a:latin typeface="Symbol" panose="05050102010706020507" pitchFamily="18" charset="2"/>
              </a:rPr>
              <a:t>b</a:t>
            </a:r>
            <a:r>
              <a:rPr lang="en-US" altLang="en-US" sz="2800" b="1" i="1" dirty="0"/>
              <a:t>x </a:t>
            </a:r>
            <a:r>
              <a:rPr lang="en-US" altLang="en-US" sz="2800" b="1" dirty="0"/>
              <a:t>+</a:t>
            </a:r>
            <a:r>
              <a:rPr lang="en-US" altLang="en-US" sz="2800" b="1" i="1" dirty="0"/>
              <a:t> </a:t>
            </a:r>
            <a:r>
              <a:rPr lang="el-GR" altLang="en-US" sz="2800" b="1" i="1" dirty="0">
                <a:cs typeface="Arial" panose="020B0604020202020204" pitchFamily="34" charset="0"/>
              </a:rPr>
              <a:t>ε</a:t>
            </a:r>
          </a:p>
        </p:txBody>
      </p:sp>
    </p:spTree>
    <p:extLst>
      <p:ext uri="{BB962C8B-B14F-4D97-AF65-F5344CB8AC3E}">
        <p14:creationId xmlns:p14="http://schemas.microsoft.com/office/powerpoint/2010/main" val="1592986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3D6BC-4684-28D6-0D1C-7981ACB48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6CED855-7B0F-79F2-B99B-562476600B10}"/>
              </a:ext>
            </a:extLst>
          </p:cNvPr>
          <p:cNvSpPr txBox="1">
            <a:spLocks/>
          </p:cNvSpPr>
          <p:nvPr/>
        </p:nvSpPr>
        <p:spPr>
          <a:xfrm>
            <a:off x="4007117" y="158307"/>
            <a:ext cx="8184883" cy="1220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Linear Regression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Régression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linéaire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Freeform 1">
            <a:extLst>
              <a:ext uri="{FF2B5EF4-FFF2-40B4-BE49-F238E27FC236}">
                <a16:creationId xmlns:a16="http://schemas.microsoft.com/office/drawing/2014/main" id="{F32BF0F9-998F-8317-5A41-47FA959BBC58}"/>
              </a:ext>
            </a:extLst>
          </p:cNvPr>
          <p:cNvSpPr/>
          <p:nvPr/>
        </p:nvSpPr>
        <p:spPr>
          <a:xfrm>
            <a:off x="58056" y="65513"/>
            <a:ext cx="3532711" cy="2278082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“Exploring Types of Models”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Linear Regression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Mechanistic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Mechanistic Modeling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Epidemic Cards Game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250B06-B0FF-2CE1-F05A-CF2E4E82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267" y="1480284"/>
            <a:ext cx="2574574" cy="2830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1AC48B-D3B1-B94A-1B40-CF6F4ABAA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460" y="1378425"/>
            <a:ext cx="2771067" cy="30340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C18E04-C5C7-4DE3-3C17-B6857A384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326" y="1480284"/>
            <a:ext cx="2310649" cy="2831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97E56-2DD8-AD75-C589-2BA8136651F1}"/>
              </a:ext>
            </a:extLst>
          </p:cNvPr>
          <p:cNvSpPr txBox="1"/>
          <p:nvPr/>
        </p:nvSpPr>
        <p:spPr>
          <a:xfrm>
            <a:off x="4355564" y="5480043"/>
            <a:ext cx="77783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/>
              <a:t>lm</a:t>
            </a:r>
            <a:r>
              <a:rPr lang="en-US" sz="3200" b="1" dirty="0"/>
              <a:t>(taille  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̴</a:t>
            </a:r>
            <a:r>
              <a:rPr lang="en-US" sz="3200" b="1" dirty="0" err="1"/>
              <a:t>age+sexe+GIparasites</a:t>
            </a:r>
            <a:r>
              <a:rPr lang="en-US" sz="3200" b="1" dirty="0"/>
              <a:t>, data)</a:t>
            </a:r>
            <a:endParaRPr lang="LID4096" sz="3200" b="1" dirty="0"/>
          </a:p>
        </p:txBody>
      </p:sp>
    </p:spTree>
    <p:extLst>
      <p:ext uri="{BB962C8B-B14F-4D97-AF65-F5344CB8AC3E}">
        <p14:creationId xmlns:p14="http://schemas.microsoft.com/office/powerpoint/2010/main" val="143820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586B79A-BE8C-BD8A-700E-DC48EC6351B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120268" y="3492189"/>
            <a:ext cx="1049928" cy="1238597"/>
          </a:xfrm>
          <a:prstGeom prst="curvedConnector4">
            <a:avLst>
              <a:gd name="adj1" fmla="val -50275"/>
              <a:gd name="adj2" fmla="val 14530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71391848-2129-7A21-3509-C77F473D24C7}"/>
              </a:ext>
            </a:extLst>
          </p:cNvPr>
          <p:cNvCxnSpPr>
            <a:cxnSpLocks/>
          </p:cNvCxnSpPr>
          <p:nvPr/>
        </p:nvCxnSpPr>
        <p:spPr>
          <a:xfrm flipV="1">
            <a:off x="3503126" y="4636451"/>
            <a:ext cx="872837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A1A2317-63BA-FBDC-3BD1-EB3B4F03FCDA}"/>
              </a:ext>
            </a:extLst>
          </p:cNvPr>
          <p:cNvSpPr/>
          <p:nvPr/>
        </p:nvSpPr>
        <p:spPr>
          <a:xfrm>
            <a:off x="3503126" y="4097842"/>
            <a:ext cx="10967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deaths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26E8D2-DAB5-7810-A798-D1C624EE448A}"/>
              </a:ext>
            </a:extLst>
          </p:cNvPr>
          <p:cNvSpPr/>
          <p:nvPr/>
        </p:nvSpPr>
        <p:spPr>
          <a:xfrm>
            <a:off x="-774148" y="5931732"/>
            <a:ext cx="60773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=births*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-deaths*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F1DEC7-ED77-11EC-80B4-59FB7F0D4F68}"/>
              </a:ext>
            </a:extLst>
          </p:cNvPr>
          <p:cNvSpPr/>
          <p:nvPr/>
        </p:nvSpPr>
        <p:spPr>
          <a:xfrm>
            <a:off x="1025933" y="3586524"/>
            <a:ext cx="2477193" cy="209985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" pitchFamily="2" charset="0"/>
              </a:rPr>
              <a:t>Madagascar</a:t>
            </a:r>
          </a:p>
          <a:p>
            <a:pPr algn="ctr"/>
            <a:r>
              <a:rPr lang="en-US" sz="3200" dirty="0">
                <a:latin typeface="Helvetica" pitchFamily="2" charset="0"/>
              </a:rPr>
              <a:t>(N)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ABF4A1-B04D-7B2B-CC6A-998E2CA5451B}"/>
              </a:ext>
            </a:extLst>
          </p:cNvPr>
          <p:cNvSpPr txBox="1"/>
          <p:nvPr/>
        </p:nvSpPr>
        <p:spPr>
          <a:xfrm>
            <a:off x="1665006" y="2671394"/>
            <a:ext cx="122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Population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A3E0B199-3358-24EA-77EF-E0F3C784D6AC}"/>
              </a:ext>
            </a:extLst>
          </p:cNvPr>
          <p:cNvSpPr txBox="1">
            <a:spLocks/>
          </p:cNvSpPr>
          <p:nvPr/>
        </p:nvSpPr>
        <p:spPr>
          <a:xfrm>
            <a:off x="4007117" y="158307"/>
            <a:ext cx="8184883" cy="1411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/>
              <a:t>Intro to Compartmental Models</a:t>
            </a:r>
            <a:br>
              <a:rPr lang="en-US" sz="3500"/>
            </a:br>
            <a:r>
              <a:rPr lang="en-US" sz="3500">
                <a:solidFill>
                  <a:schemeClr val="accent5">
                    <a:lumMod val="75000"/>
                  </a:schemeClr>
                </a:solidFill>
              </a:rPr>
              <a:t>Introduction aux modèles compartimentés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CB07EB7F-BDEA-9A19-33C4-FF2A415A6A8E}"/>
              </a:ext>
            </a:extLst>
          </p:cNvPr>
          <p:cNvSpPr/>
          <p:nvPr/>
        </p:nvSpPr>
        <p:spPr>
          <a:xfrm>
            <a:off x="58056" y="65513"/>
            <a:ext cx="3532711" cy="2278082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“Exploring Types of Models”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Linear Regression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Mechanistic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Mechanistic Modeling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Epidemic Cards Game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343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586B79A-BE8C-BD8A-700E-DC48EC6351B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120268" y="3492189"/>
            <a:ext cx="1049928" cy="1238597"/>
          </a:xfrm>
          <a:prstGeom prst="curvedConnector4">
            <a:avLst>
              <a:gd name="adj1" fmla="val -50275"/>
              <a:gd name="adj2" fmla="val 14530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71391848-2129-7A21-3509-C77F473D24C7}"/>
              </a:ext>
            </a:extLst>
          </p:cNvPr>
          <p:cNvCxnSpPr>
            <a:cxnSpLocks/>
          </p:cNvCxnSpPr>
          <p:nvPr/>
        </p:nvCxnSpPr>
        <p:spPr>
          <a:xfrm flipV="1">
            <a:off x="3503126" y="4636451"/>
            <a:ext cx="872837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A1A2317-63BA-FBDC-3BD1-EB3B4F03FCDA}"/>
              </a:ext>
            </a:extLst>
          </p:cNvPr>
          <p:cNvSpPr/>
          <p:nvPr/>
        </p:nvSpPr>
        <p:spPr>
          <a:xfrm>
            <a:off x="3503126" y="4097842"/>
            <a:ext cx="10967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deaths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26E8D2-DAB5-7810-A798-D1C624EE448A}"/>
              </a:ext>
            </a:extLst>
          </p:cNvPr>
          <p:cNvSpPr/>
          <p:nvPr/>
        </p:nvSpPr>
        <p:spPr>
          <a:xfrm>
            <a:off x="-774148" y="5931732"/>
            <a:ext cx="60773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=births*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-deaths*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F1DEC7-ED77-11EC-80B4-59FB7F0D4F68}"/>
              </a:ext>
            </a:extLst>
          </p:cNvPr>
          <p:cNvSpPr/>
          <p:nvPr/>
        </p:nvSpPr>
        <p:spPr>
          <a:xfrm>
            <a:off x="1025933" y="3586524"/>
            <a:ext cx="2477193" cy="209985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" pitchFamily="2" charset="0"/>
              </a:rPr>
              <a:t>Madagascar</a:t>
            </a:r>
          </a:p>
          <a:p>
            <a:pPr algn="ctr"/>
            <a:r>
              <a:rPr lang="en-US" sz="3200" dirty="0">
                <a:latin typeface="Helvetica" pitchFamily="2" charset="0"/>
              </a:rPr>
              <a:t>(N)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AA5621-9975-B19B-12A6-2D3933428010}"/>
              </a:ext>
            </a:extLst>
          </p:cNvPr>
          <p:cNvSpPr/>
          <p:nvPr/>
        </p:nvSpPr>
        <p:spPr>
          <a:xfrm>
            <a:off x="4890826" y="4177959"/>
            <a:ext cx="798021" cy="77188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F4C792-6989-B91F-91DA-F59A8D38DD58}"/>
              </a:ext>
            </a:extLst>
          </p:cNvPr>
          <p:cNvSpPr/>
          <p:nvPr/>
        </p:nvSpPr>
        <p:spPr>
          <a:xfrm>
            <a:off x="6448400" y="4209416"/>
            <a:ext cx="798021" cy="77188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3B8A4E-6550-F187-5AE0-FDF231EB9C4B}"/>
              </a:ext>
            </a:extLst>
          </p:cNvPr>
          <p:cNvCxnSpPr>
            <a:cxnSpLocks/>
          </p:cNvCxnSpPr>
          <p:nvPr/>
        </p:nvCxnSpPr>
        <p:spPr>
          <a:xfrm>
            <a:off x="5772218" y="4595357"/>
            <a:ext cx="5928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CED807-6690-A9F4-D751-A21903D0A79A}"/>
              </a:ext>
            </a:extLst>
          </p:cNvPr>
          <p:cNvCxnSpPr>
            <a:cxnSpLocks/>
          </p:cNvCxnSpPr>
          <p:nvPr/>
        </p:nvCxnSpPr>
        <p:spPr>
          <a:xfrm>
            <a:off x="5289836" y="4981298"/>
            <a:ext cx="0" cy="519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3BCC34-DCA6-3A51-7D19-4750B8914EA6}"/>
              </a:ext>
            </a:extLst>
          </p:cNvPr>
          <p:cNvCxnSpPr>
            <a:cxnSpLocks/>
          </p:cNvCxnSpPr>
          <p:nvPr/>
        </p:nvCxnSpPr>
        <p:spPr>
          <a:xfrm>
            <a:off x="6883730" y="4981298"/>
            <a:ext cx="0" cy="519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F87A52C-A428-F495-9184-D460D8EE1AFE}"/>
              </a:ext>
            </a:extLst>
          </p:cNvPr>
          <p:cNvCxnSpPr>
            <a:cxnSpLocks/>
            <a:stCxn id="3" idx="0"/>
            <a:endCxn id="2" idx="0"/>
          </p:cNvCxnSpPr>
          <p:nvPr/>
        </p:nvCxnSpPr>
        <p:spPr>
          <a:xfrm rot="16200000" flipV="1">
            <a:off x="6052896" y="3414901"/>
            <a:ext cx="31457" cy="1557574"/>
          </a:xfrm>
          <a:prstGeom prst="curvedConnector3">
            <a:avLst>
              <a:gd name="adj1" fmla="val 119666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0E64879-F77B-E662-9D52-7264C5A1B437}"/>
              </a:ext>
            </a:extLst>
          </p:cNvPr>
          <p:cNvSpPr/>
          <p:nvPr/>
        </p:nvSpPr>
        <p:spPr>
          <a:xfrm>
            <a:off x="5581212" y="3439295"/>
            <a:ext cx="1086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births (</a:t>
            </a:r>
            <a:r>
              <a:rPr lang="en-US" i="1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B299FF-BFFA-2EA2-346D-C66E147DE232}"/>
              </a:ext>
            </a:extLst>
          </p:cNvPr>
          <p:cNvSpPr/>
          <p:nvPr/>
        </p:nvSpPr>
        <p:spPr>
          <a:xfrm>
            <a:off x="5746259" y="4255583"/>
            <a:ext cx="644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ging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(</a:t>
            </a:r>
            <a:r>
              <a:rPr lang="en-US" i="1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5B0211-6D34-F27B-5A40-BCE89EE792D3}"/>
              </a:ext>
            </a:extLst>
          </p:cNvPr>
          <p:cNvSpPr/>
          <p:nvPr/>
        </p:nvSpPr>
        <p:spPr>
          <a:xfrm>
            <a:off x="5297372" y="5053953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52C94A-E7A9-F9FB-7AF0-84A70441B001}"/>
              </a:ext>
            </a:extLst>
          </p:cNvPr>
          <p:cNvSpPr/>
          <p:nvPr/>
        </p:nvSpPr>
        <p:spPr>
          <a:xfrm>
            <a:off x="6861426" y="5053953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AC60FA-7549-B91D-D25F-BA3471DAF5AA}"/>
              </a:ext>
            </a:extLst>
          </p:cNvPr>
          <p:cNvSpPr/>
          <p:nvPr/>
        </p:nvSpPr>
        <p:spPr>
          <a:xfrm>
            <a:off x="3057323" y="5808621"/>
            <a:ext cx="60773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</a:t>
            </a:r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ABF4A1-B04D-7B2B-CC6A-998E2CA5451B}"/>
              </a:ext>
            </a:extLst>
          </p:cNvPr>
          <p:cNvSpPr txBox="1"/>
          <p:nvPr/>
        </p:nvSpPr>
        <p:spPr>
          <a:xfrm>
            <a:off x="1665006" y="2671394"/>
            <a:ext cx="122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Population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0239B5-E328-3127-8C90-627701EF5160}"/>
              </a:ext>
            </a:extLst>
          </p:cNvPr>
          <p:cNvSpPr txBox="1"/>
          <p:nvPr/>
        </p:nvSpPr>
        <p:spPr>
          <a:xfrm>
            <a:off x="4964172" y="2656302"/>
            <a:ext cx="2290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Structured Population</a:t>
            </a:r>
          </a:p>
        </p:txBody>
      </p:sp>
      <p:sp>
        <p:nvSpPr>
          <p:cNvPr id="8" name="Freeform 1">
            <a:extLst>
              <a:ext uri="{FF2B5EF4-FFF2-40B4-BE49-F238E27FC236}">
                <a16:creationId xmlns:a16="http://schemas.microsoft.com/office/drawing/2014/main" id="{8F82BA38-88A5-610F-C251-8DA914C0D00B}"/>
              </a:ext>
            </a:extLst>
          </p:cNvPr>
          <p:cNvSpPr/>
          <p:nvPr/>
        </p:nvSpPr>
        <p:spPr>
          <a:xfrm>
            <a:off x="58056" y="65513"/>
            <a:ext cx="3532711" cy="2278082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“Exploring Types of Models”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Linear Regression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Mechanistic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Mechanistic Modeling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Epidemic Cards Game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BB12A7C-0FC2-BAA9-ED47-9D5C0BF5342F}"/>
              </a:ext>
            </a:extLst>
          </p:cNvPr>
          <p:cNvSpPr txBox="1">
            <a:spLocks/>
          </p:cNvSpPr>
          <p:nvPr/>
        </p:nvSpPr>
        <p:spPr>
          <a:xfrm>
            <a:off x="4007117" y="158307"/>
            <a:ext cx="8184883" cy="1411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Intro to Compartmental Models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Introduction aux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compartimentés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70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>
            <a:extLst>
              <a:ext uri="{FF2B5EF4-FFF2-40B4-BE49-F238E27FC236}">
                <a16:creationId xmlns:a16="http://schemas.microsoft.com/office/drawing/2014/main" id="{B861EE36-3589-5346-80FA-6781153332C8}"/>
              </a:ext>
            </a:extLst>
          </p:cNvPr>
          <p:cNvSpPr/>
          <p:nvPr/>
        </p:nvSpPr>
        <p:spPr>
          <a:xfrm>
            <a:off x="4826699" y="42401"/>
            <a:ext cx="2717073" cy="1436945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8EFA00"/>
                </a:solidFill>
              </a:rPr>
              <a:t>● Programming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40FF"/>
                </a:solidFill>
              </a:rPr>
              <a:t>● Data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00FDFF"/>
                </a:solidFill>
              </a:rPr>
              <a:t>●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Research Development</a:t>
            </a:r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AA6C9D-73ED-1F72-577B-AAB26E3C2893}"/>
              </a:ext>
            </a:extLst>
          </p:cNvPr>
          <p:cNvCxnSpPr>
            <a:cxnSpLocks/>
          </p:cNvCxnSpPr>
          <p:nvPr/>
        </p:nvCxnSpPr>
        <p:spPr>
          <a:xfrm flipV="1">
            <a:off x="1967241" y="1479346"/>
            <a:ext cx="0" cy="3477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3F6CF1-B7BC-250B-7626-7409927072FF}"/>
              </a:ext>
            </a:extLst>
          </p:cNvPr>
          <p:cNvCxnSpPr>
            <a:cxnSpLocks/>
          </p:cNvCxnSpPr>
          <p:nvPr/>
        </p:nvCxnSpPr>
        <p:spPr>
          <a:xfrm flipV="1">
            <a:off x="3255183" y="6217622"/>
            <a:ext cx="1539535" cy="30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42">
            <a:extLst>
              <a:ext uri="{FF2B5EF4-FFF2-40B4-BE49-F238E27FC236}">
                <a16:creationId xmlns:a16="http://schemas.microsoft.com/office/drawing/2014/main" id="{C26FC415-EA8C-2947-8CF8-DA5CC25C78C4}"/>
              </a:ext>
            </a:extLst>
          </p:cNvPr>
          <p:cNvSpPr/>
          <p:nvPr/>
        </p:nvSpPr>
        <p:spPr>
          <a:xfrm>
            <a:off x="282266" y="626102"/>
            <a:ext cx="3356980" cy="142715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and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Data Manipulation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FA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0" lvl="1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60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F8206B63-760A-EF40-B5FC-6750027B3747}"/>
              </a:ext>
            </a:extLst>
          </p:cNvPr>
          <p:cNvSpPr/>
          <p:nvPr/>
        </p:nvSpPr>
        <p:spPr>
          <a:xfrm>
            <a:off x="170000" y="2608966"/>
            <a:ext cx="3398160" cy="142715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“Travel Day”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Travel MBC </a:t>
            </a:r>
            <a:r>
              <a:rPr lang="en-US" sz="1600" dirty="0">
                <a:solidFill>
                  <a:srgbClr val="FF40FF"/>
                </a:solidFill>
                <a:sym typeface="Wingdings" panose="05000000000000000000" pitchFamily="2" charset="2"/>
              </a:rPr>
              <a:t> Andasibe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Downloading packages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● Night walk at VOI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CCE3B638-5A9C-7A49-A46C-5099920FA84D}"/>
              </a:ext>
            </a:extLst>
          </p:cNvPr>
          <p:cNvSpPr/>
          <p:nvPr/>
        </p:nvSpPr>
        <p:spPr>
          <a:xfrm>
            <a:off x="295236" y="4585228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26965C-2344-0F2A-967A-D156CF74816C}"/>
              </a:ext>
            </a:extLst>
          </p:cNvPr>
          <p:cNvCxnSpPr>
            <a:cxnSpLocks/>
          </p:cNvCxnSpPr>
          <p:nvPr/>
        </p:nvCxnSpPr>
        <p:spPr>
          <a:xfrm flipV="1">
            <a:off x="6056101" y="2608966"/>
            <a:ext cx="0" cy="3477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34">
            <a:extLst>
              <a:ext uri="{FF2B5EF4-FFF2-40B4-BE49-F238E27FC236}">
                <a16:creationId xmlns:a16="http://schemas.microsoft.com/office/drawing/2014/main" id="{B05D3911-A7BE-AA48-965E-BDBADB703BF2}"/>
              </a:ext>
            </a:extLst>
          </p:cNvPr>
          <p:cNvSpPr/>
          <p:nvPr/>
        </p:nvSpPr>
        <p:spPr>
          <a:xfrm>
            <a:off x="4130100" y="1729376"/>
            <a:ext cx="4026215" cy="2035727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Reading a Model-Focused Research Paper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  <a:endParaRPr lang="en-US" sz="1600" dirty="0">
              <a:solidFill>
                <a:srgbClr val="00FDFF"/>
              </a:solidFill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BA99857-4A36-53DA-9D60-19B5BD46EEE8}"/>
              </a:ext>
            </a:extLst>
          </p:cNvPr>
          <p:cNvSpPr/>
          <p:nvPr/>
        </p:nvSpPr>
        <p:spPr>
          <a:xfrm>
            <a:off x="4335416" y="4342873"/>
            <a:ext cx="3532711" cy="2278082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“Exploring Types of Models”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Linear Regression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Mechanistic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Mechanistic Modeling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Epidemic Cards Game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FF0E06-48F8-09E9-EC72-C17B8BCB329F}"/>
              </a:ext>
            </a:extLst>
          </p:cNvPr>
          <p:cNvCxnSpPr>
            <a:cxnSpLocks/>
          </p:cNvCxnSpPr>
          <p:nvPr/>
        </p:nvCxnSpPr>
        <p:spPr>
          <a:xfrm flipV="1">
            <a:off x="7679268" y="990600"/>
            <a:ext cx="1947332" cy="14573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C77B6D-D01A-71BC-EED6-0B7A72AC90A9}"/>
              </a:ext>
            </a:extLst>
          </p:cNvPr>
          <p:cNvCxnSpPr>
            <a:cxnSpLocks/>
          </p:cNvCxnSpPr>
          <p:nvPr/>
        </p:nvCxnSpPr>
        <p:spPr>
          <a:xfrm flipV="1">
            <a:off x="10394071" y="1479346"/>
            <a:ext cx="0" cy="47683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36">
            <a:extLst>
              <a:ext uri="{FF2B5EF4-FFF2-40B4-BE49-F238E27FC236}">
                <a16:creationId xmlns:a16="http://schemas.microsoft.com/office/drawing/2014/main" id="{EC7DD084-F0C5-5544-A587-694D98B80C2C}"/>
              </a:ext>
            </a:extLst>
          </p:cNvPr>
          <p:cNvSpPr/>
          <p:nvPr/>
        </p:nvSpPr>
        <p:spPr>
          <a:xfrm>
            <a:off x="8764106" y="2750865"/>
            <a:ext cx="3259931" cy="2035727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Friday: “Using Models in Practice”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Comparison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Phylogenetic Analysis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Phylogenetic Analysis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Research Seminar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Telephone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CA886988-76B8-2648-AC5E-E606AB0965AC}"/>
              </a:ext>
            </a:extLst>
          </p:cNvPr>
          <p:cNvSpPr/>
          <p:nvPr/>
        </p:nvSpPr>
        <p:spPr>
          <a:xfrm>
            <a:off x="9023599" y="5948749"/>
            <a:ext cx="2740944" cy="672206"/>
          </a:xfrm>
          <a:custGeom>
            <a:avLst/>
            <a:gdLst>
              <a:gd name="connsiteX0" fmla="*/ 0 w 2168164"/>
              <a:gd name="connsiteY0" fmla="*/ 81885 h 818852"/>
              <a:gd name="connsiteX1" fmla="*/ 81885 w 2168164"/>
              <a:gd name="connsiteY1" fmla="*/ 0 h 818852"/>
              <a:gd name="connsiteX2" fmla="*/ 2086279 w 2168164"/>
              <a:gd name="connsiteY2" fmla="*/ 0 h 818852"/>
              <a:gd name="connsiteX3" fmla="*/ 2168164 w 2168164"/>
              <a:gd name="connsiteY3" fmla="*/ 81885 h 818852"/>
              <a:gd name="connsiteX4" fmla="*/ 2168164 w 2168164"/>
              <a:gd name="connsiteY4" fmla="*/ 736967 h 818852"/>
              <a:gd name="connsiteX5" fmla="*/ 2086279 w 2168164"/>
              <a:gd name="connsiteY5" fmla="*/ 818852 h 818852"/>
              <a:gd name="connsiteX6" fmla="*/ 81885 w 2168164"/>
              <a:gd name="connsiteY6" fmla="*/ 818852 h 818852"/>
              <a:gd name="connsiteX7" fmla="*/ 0 w 2168164"/>
              <a:gd name="connsiteY7" fmla="*/ 736967 h 818852"/>
              <a:gd name="connsiteX8" fmla="*/ 0 w 2168164"/>
              <a:gd name="connsiteY8" fmla="*/ 81885 h 81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8164" h="818852">
                <a:moveTo>
                  <a:pt x="0" y="81885"/>
                </a:moveTo>
                <a:cubicBezTo>
                  <a:pt x="0" y="36661"/>
                  <a:pt x="36661" y="0"/>
                  <a:pt x="81885" y="0"/>
                </a:cubicBezTo>
                <a:lnTo>
                  <a:pt x="2086279" y="0"/>
                </a:lnTo>
                <a:cubicBezTo>
                  <a:pt x="2131503" y="0"/>
                  <a:pt x="2168164" y="36661"/>
                  <a:pt x="2168164" y="81885"/>
                </a:cubicBezTo>
                <a:lnTo>
                  <a:pt x="2168164" y="736967"/>
                </a:lnTo>
                <a:cubicBezTo>
                  <a:pt x="2168164" y="782191"/>
                  <a:pt x="2131503" y="818852"/>
                  <a:pt x="2086279" y="818852"/>
                </a:cubicBezTo>
                <a:lnTo>
                  <a:pt x="81885" y="818852"/>
                </a:lnTo>
                <a:cubicBezTo>
                  <a:pt x="36661" y="818852"/>
                  <a:pt x="0" y="782191"/>
                  <a:pt x="0" y="736967"/>
                </a:cubicBezTo>
                <a:lnTo>
                  <a:pt x="0" y="81885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943" tIns="84943" rIns="84943" bIns="84943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“Sharing Your Work”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Final student presentations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40C104A8-BB73-B740-916E-F73080AD3734}"/>
              </a:ext>
            </a:extLst>
          </p:cNvPr>
          <p:cNvSpPr/>
          <p:nvPr/>
        </p:nvSpPr>
        <p:spPr>
          <a:xfrm>
            <a:off x="9480032" y="5104528"/>
            <a:ext cx="1828080" cy="561421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Travel</a:t>
            </a:r>
            <a:endParaRPr lang="en-US" sz="1300" dirty="0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CD82F51C-E8BE-104A-8342-F1F68FB39116}"/>
              </a:ext>
            </a:extLst>
          </p:cNvPr>
          <p:cNvSpPr/>
          <p:nvPr/>
        </p:nvSpPr>
        <p:spPr>
          <a:xfrm>
            <a:off x="8718255" y="375409"/>
            <a:ext cx="3259930" cy="2035727"/>
          </a:xfrm>
          <a:custGeom>
            <a:avLst/>
            <a:gdLst>
              <a:gd name="connsiteX0" fmla="*/ 0 w 2362534"/>
              <a:gd name="connsiteY0" fmla="*/ 174937 h 1749374"/>
              <a:gd name="connsiteX1" fmla="*/ 174937 w 2362534"/>
              <a:gd name="connsiteY1" fmla="*/ 0 h 1749374"/>
              <a:gd name="connsiteX2" fmla="*/ 2187597 w 2362534"/>
              <a:gd name="connsiteY2" fmla="*/ 0 h 1749374"/>
              <a:gd name="connsiteX3" fmla="*/ 2362534 w 2362534"/>
              <a:gd name="connsiteY3" fmla="*/ 174937 h 1749374"/>
              <a:gd name="connsiteX4" fmla="*/ 2362534 w 2362534"/>
              <a:gd name="connsiteY4" fmla="*/ 1574437 h 1749374"/>
              <a:gd name="connsiteX5" fmla="*/ 2187597 w 2362534"/>
              <a:gd name="connsiteY5" fmla="*/ 1749374 h 1749374"/>
              <a:gd name="connsiteX6" fmla="*/ 174937 w 2362534"/>
              <a:gd name="connsiteY6" fmla="*/ 1749374 h 1749374"/>
              <a:gd name="connsiteX7" fmla="*/ 0 w 2362534"/>
              <a:gd name="connsiteY7" fmla="*/ 1574437 h 1749374"/>
              <a:gd name="connsiteX8" fmla="*/ 0 w 2362534"/>
              <a:gd name="connsiteY8" fmla="*/ 174937 h 174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2534" h="1749374">
                <a:moveTo>
                  <a:pt x="0" y="174937"/>
                </a:moveTo>
                <a:cubicBezTo>
                  <a:pt x="0" y="78322"/>
                  <a:pt x="78322" y="0"/>
                  <a:pt x="174937" y="0"/>
                </a:cubicBezTo>
                <a:lnTo>
                  <a:pt x="2187597" y="0"/>
                </a:lnTo>
                <a:cubicBezTo>
                  <a:pt x="2284212" y="0"/>
                  <a:pt x="2362534" y="78322"/>
                  <a:pt x="2362534" y="174937"/>
                </a:cubicBezTo>
                <a:lnTo>
                  <a:pt x="2362534" y="1574437"/>
                </a:lnTo>
                <a:cubicBezTo>
                  <a:pt x="2362534" y="1671052"/>
                  <a:pt x="2284212" y="1749374"/>
                  <a:pt x="2187597" y="1749374"/>
                </a:cubicBezTo>
                <a:lnTo>
                  <a:pt x="174937" y="1749374"/>
                </a:lnTo>
                <a:cubicBezTo>
                  <a:pt x="78322" y="1749374"/>
                  <a:pt x="0" y="1671052"/>
                  <a:pt x="0" y="1574437"/>
                </a:cubicBezTo>
                <a:lnTo>
                  <a:pt x="0" y="174937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197" tIns="112197" rIns="112197" bIns="112197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Thursday: “Modeling Different Types of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● Hike at VOI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Spatial Analysis and Visualization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Spatial Analysis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Comparison</a:t>
            </a:r>
          </a:p>
        </p:txBody>
      </p:sp>
    </p:spTree>
    <p:extLst>
      <p:ext uri="{BB962C8B-B14F-4D97-AF65-F5344CB8AC3E}">
        <p14:creationId xmlns:p14="http://schemas.microsoft.com/office/powerpoint/2010/main" val="673285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586B79A-BE8C-BD8A-700E-DC48EC6351B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120268" y="3492189"/>
            <a:ext cx="1049928" cy="1238597"/>
          </a:xfrm>
          <a:prstGeom prst="curvedConnector4">
            <a:avLst>
              <a:gd name="adj1" fmla="val -50275"/>
              <a:gd name="adj2" fmla="val 14530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71391848-2129-7A21-3509-C77F473D24C7}"/>
              </a:ext>
            </a:extLst>
          </p:cNvPr>
          <p:cNvCxnSpPr>
            <a:cxnSpLocks/>
          </p:cNvCxnSpPr>
          <p:nvPr/>
        </p:nvCxnSpPr>
        <p:spPr>
          <a:xfrm flipV="1">
            <a:off x="3503126" y="4636451"/>
            <a:ext cx="872837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A1A2317-63BA-FBDC-3BD1-EB3B4F03FCDA}"/>
              </a:ext>
            </a:extLst>
          </p:cNvPr>
          <p:cNvSpPr/>
          <p:nvPr/>
        </p:nvSpPr>
        <p:spPr>
          <a:xfrm>
            <a:off x="3503126" y="4097842"/>
            <a:ext cx="10967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deaths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26E8D2-DAB5-7810-A798-D1C624EE448A}"/>
              </a:ext>
            </a:extLst>
          </p:cNvPr>
          <p:cNvSpPr/>
          <p:nvPr/>
        </p:nvSpPr>
        <p:spPr>
          <a:xfrm>
            <a:off x="-774148" y="5931732"/>
            <a:ext cx="60773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=births*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-deaths*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F1DEC7-ED77-11EC-80B4-59FB7F0D4F68}"/>
              </a:ext>
            </a:extLst>
          </p:cNvPr>
          <p:cNvSpPr/>
          <p:nvPr/>
        </p:nvSpPr>
        <p:spPr>
          <a:xfrm>
            <a:off x="1025933" y="3586524"/>
            <a:ext cx="2477193" cy="209985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" pitchFamily="2" charset="0"/>
              </a:rPr>
              <a:t>Madagascar</a:t>
            </a:r>
          </a:p>
          <a:p>
            <a:pPr algn="ctr"/>
            <a:r>
              <a:rPr lang="en-US" sz="3200" dirty="0">
                <a:latin typeface="Helvetica" pitchFamily="2" charset="0"/>
              </a:rPr>
              <a:t>(N)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AA5621-9975-B19B-12A6-2D3933428010}"/>
              </a:ext>
            </a:extLst>
          </p:cNvPr>
          <p:cNvSpPr/>
          <p:nvPr/>
        </p:nvSpPr>
        <p:spPr>
          <a:xfrm>
            <a:off x="4890826" y="4177959"/>
            <a:ext cx="798021" cy="77188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F4C792-6989-B91F-91DA-F59A8D38DD58}"/>
              </a:ext>
            </a:extLst>
          </p:cNvPr>
          <p:cNvSpPr/>
          <p:nvPr/>
        </p:nvSpPr>
        <p:spPr>
          <a:xfrm>
            <a:off x="6448400" y="4209416"/>
            <a:ext cx="798021" cy="77188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3B8A4E-6550-F187-5AE0-FDF231EB9C4B}"/>
              </a:ext>
            </a:extLst>
          </p:cNvPr>
          <p:cNvCxnSpPr>
            <a:cxnSpLocks/>
          </p:cNvCxnSpPr>
          <p:nvPr/>
        </p:nvCxnSpPr>
        <p:spPr>
          <a:xfrm>
            <a:off x="5772218" y="4595357"/>
            <a:ext cx="5928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CED807-6690-A9F4-D751-A21903D0A79A}"/>
              </a:ext>
            </a:extLst>
          </p:cNvPr>
          <p:cNvCxnSpPr>
            <a:cxnSpLocks/>
          </p:cNvCxnSpPr>
          <p:nvPr/>
        </p:nvCxnSpPr>
        <p:spPr>
          <a:xfrm>
            <a:off x="5289836" y="4981298"/>
            <a:ext cx="0" cy="519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3BCC34-DCA6-3A51-7D19-4750B8914EA6}"/>
              </a:ext>
            </a:extLst>
          </p:cNvPr>
          <p:cNvCxnSpPr>
            <a:cxnSpLocks/>
          </p:cNvCxnSpPr>
          <p:nvPr/>
        </p:nvCxnSpPr>
        <p:spPr>
          <a:xfrm>
            <a:off x="6883730" y="4981298"/>
            <a:ext cx="0" cy="519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F87A52C-A428-F495-9184-D460D8EE1AFE}"/>
              </a:ext>
            </a:extLst>
          </p:cNvPr>
          <p:cNvCxnSpPr>
            <a:cxnSpLocks/>
            <a:stCxn id="3" idx="0"/>
            <a:endCxn id="2" idx="0"/>
          </p:cNvCxnSpPr>
          <p:nvPr/>
        </p:nvCxnSpPr>
        <p:spPr>
          <a:xfrm rot="16200000" flipV="1">
            <a:off x="6052896" y="3414901"/>
            <a:ext cx="31457" cy="1557574"/>
          </a:xfrm>
          <a:prstGeom prst="curvedConnector3">
            <a:avLst>
              <a:gd name="adj1" fmla="val 119666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0E64879-F77B-E662-9D52-7264C5A1B437}"/>
              </a:ext>
            </a:extLst>
          </p:cNvPr>
          <p:cNvSpPr/>
          <p:nvPr/>
        </p:nvSpPr>
        <p:spPr>
          <a:xfrm>
            <a:off x="5581212" y="3439295"/>
            <a:ext cx="1086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births (</a:t>
            </a:r>
            <a:r>
              <a:rPr lang="en-US" i="1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B299FF-BFFA-2EA2-346D-C66E147DE232}"/>
              </a:ext>
            </a:extLst>
          </p:cNvPr>
          <p:cNvSpPr/>
          <p:nvPr/>
        </p:nvSpPr>
        <p:spPr>
          <a:xfrm>
            <a:off x="5746259" y="4255583"/>
            <a:ext cx="644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ging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(</a:t>
            </a:r>
            <a:r>
              <a:rPr lang="en-US" i="1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5B0211-6D34-F27B-5A40-BCE89EE792D3}"/>
              </a:ext>
            </a:extLst>
          </p:cNvPr>
          <p:cNvSpPr/>
          <p:nvPr/>
        </p:nvSpPr>
        <p:spPr>
          <a:xfrm>
            <a:off x="5297372" y="5053953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52C94A-E7A9-F9FB-7AF0-84A70441B001}"/>
              </a:ext>
            </a:extLst>
          </p:cNvPr>
          <p:cNvSpPr/>
          <p:nvPr/>
        </p:nvSpPr>
        <p:spPr>
          <a:xfrm>
            <a:off x="6861426" y="5053953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AC60FA-7549-B91D-D25F-BA3471DAF5AA}"/>
              </a:ext>
            </a:extLst>
          </p:cNvPr>
          <p:cNvSpPr/>
          <p:nvPr/>
        </p:nvSpPr>
        <p:spPr>
          <a:xfrm>
            <a:off x="3057323" y="5808621"/>
            <a:ext cx="60773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</a:t>
            </a:r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F6EEF413-1C6B-C436-0F31-C9FB7748279A}"/>
              </a:ext>
            </a:extLst>
          </p:cNvPr>
          <p:cNvCxnSpPr>
            <a:cxnSpLocks/>
          </p:cNvCxnSpPr>
          <p:nvPr/>
        </p:nvCxnSpPr>
        <p:spPr>
          <a:xfrm flipH="1">
            <a:off x="9285475" y="3119314"/>
            <a:ext cx="648182" cy="1901249"/>
          </a:xfrm>
          <a:prstGeom prst="curvedConnector4">
            <a:avLst>
              <a:gd name="adj1" fmla="val -150690"/>
              <a:gd name="adj2" fmla="val 99624"/>
            </a:avLst>
          </a:prstGeom>
          <a:ln w="2857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071C82F-BB0C-C7C5-E179-7818C0D66FCC}"/>
              </a:ext>
            </a:extLst>
          </p:cNvPr>
          <p:cNvSpPr/>
          <p:nvPr/>
        </p:nvSpPr>
        <p:spPr>
          <a:xfrm>
            <a:off x="8477624" y="2406116"/>
            <a:ext cx="1163781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lemur </a:t>
            </a:r>
          </a:p>
          <a:p>
            <a:pPr algn="ctr"/>
            <a:r>
              <a:rPr lang="en-US" dirty="0"/>
              <a:t>(x)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386E5AE2-36A3-8868-1CB8-52881A42F006}"/>
              </a:ext>
            </a:extLst>
          </p:cNvPr>
          <p:cNvCxnSpPr>
            <a:cxnSpLocks/>
            <a:stCxn id="22" idx="0"/>
            <a:endCxn id="22" idx="3"/>
          </p:cNvCxnSpPr>
          <p:nvPr/>
        </p:nvCxnSpPr>
        <p:spPr>
          <a:xfrm rot="16200000" flipH="1">
            <a:off x="9055358" y="2410273"/>
            <a:ext cx="590204" cy="581890"/>
          </a:xfrm>
          <a:prstGeom prst="curvedConnector4">
            <a:avLst>
              <a:gd name="adj1" fmla="val -38732"/>
              <a:gd name="adj2" fmla="val 13928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63BFB5C-6C12-67C0-06BA-EC9BFC2D3EC9}"/>
              </a:ext>
            </a:extLst>
          </p:cNvPr>
          <p:cNvSpPr/>
          <p:nvPr/>
        </p:nvSpPr>
        <p:spPr>
          <a:xfrm>
            <a:off x="8993222" y="1681476"/>
            <a:ext cx="2019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lemur reproduction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01D1CC-9149-5C68-79AB-ACFA54F0A972}"/>
              </a:ext>
            </a:extLst>
          </p:cNvPr>
          <p:cNvSpPr/>
          <p:nvPr/>
        </p:nvSpPr>
        <p:spPr>
          <a:xfrm>
            <a:off x="9469719" y="3604356"/>
            <a:ext cx="13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lemur death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6927AB3-0B04-13BB-E512-3EC74A22F97D}"/>
              </a:ext>
            </a:extLst>
          </p:cNvPr>
          <p:cNvCxnSpPr>
            <a:cxnSpLocks/>
            <a:stCxn id="22" idx="2"/>
          </p:cNvCxnSpPr>
          <p:nvPr/>
        </p:nvCxnSpPr>
        <p:spPr>
          <a:xfrm rot="5400000">
            <a:off x="8817806" y="3828230"/>
            <a:ext cx="483416" cy="2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25687DD-8872-FDF2-19CA-E45B5D751BD3}"/>
              </a:ext>
            </a:extLst>
          </p:cNvPr>
          <p:cNvSpPr/>
          <p:nvPr/>
        </p:nvSpPr>
        <p:spPr>
          <a:xfrm>
            <a:off x="9515223" y="3866963"/>
            <a:ext cx="2676777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(depends on fossa population)</a:t>
            </a: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C1F545BF-9C03-A853-7DFB-D3E0402A3E4E}"/>
              </a:ext>
            </a:extLst>
          </p:cNvPr>
          <p:cNvCxnSpPr>
            <a:cxnSpLocks/>
            <a:stCxn id="33" idx="0"/>
          </p:cNvCxnSpPr>
          <p:nvPr/>
        </p:nvCxnSpPr>
        <p:spPr>
          <a:xfrm rot="16200000" flipH="1" flipV="1">
            <a:off x="8499126" y="5227410"/>
            <a:ext cx="538892" cy="581886"/>
          </a:xfrm>
          <a:prstGeom prst="curvedConnector4">
            <a:avLst>
              <a:gd name="adj1" fmla="val -73271"/>
              <a:gd name="adj2" fmla="val 16071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1697E6F-78E8-B29E-6CCD-40148B60D15E}"/>
              </a:ext>
            </a:extLst>
          </p:cNvPr>
          <p:cNvSpPr/>
          <p:nvPr/>
        </p:nvSpPr>
        <p:spPr>
          <a:xfrm>
            <a:off x="7753191" y="4289372"/>
            <a:ext cx="274466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fossa reproduction</a:t>
            </a:r>
          </a:p>
          <a:p>
            <a:r>
              <a:rPr lang="en-US" sz="1600" i="1" dirty="0">
                <a:solidFill>
                  <a:srgbClr val="FF0000"/>
                </a:solidFill>
              </a:rPr>
              <a:t>(depends on lemur population)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FDE5A7FB-547E-DB83-C54A-F71A8CA09E0B}"/>
              </a:ext>
            </a:extLst>
          </p:cNvPr>
          <p:cNvCxnSpPr>
            <a:cxnSpLocks/>
          </p:cNvCxnSpPr>
          <p:nvPr/>
        </p:nvCxnSpPr>
        <p:spPr>
          <a:xfrm rot="5400000">
            <a:off x="8924923" y="6599931"/>
            <a:ext cx="346729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D51B6B0-2D74-2F02-0DED-8F57AC73E9BD}"/>
              </a:ext>
            </a:extLst>
          </p:cNvPr>
          <p:cNvSpPr/>
          <p:nvPr/>
        </p:nvSpPr>
        <p:spPr>
          <a:xfrm>
            <a:off x="9125522" y="6452628"/>
            <a:ext cx="1259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fossa death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90B20BE9-A9CA-3572-E323-B3BD002C8A87}"/>
              </a:ext>
            </a:extLst>
          </p:cNvPr>
          <p:cNvCxnSpPr>
            <a:cxnSpLocks/>
          </p:cNvCxnSpPr>
          <p:nvPr/>
        </p:nvCxnSpPr>
        <p:spPr>
          <a:xfrm flipH="1" flipV="1">
            <a:off x="8906584" y="3983879"/>
            <a:ext cx="547722" cy="2067922"/>
          </a:xfrm>
          <a:prstGeom prst="curvedConnector5">
            <a:avLst>
              <a:gd name="adj1" fmla="val 328579"/>
              <a:gd name="adj2" fmla="val 114475"/>
              <a:gd name="adj3" fmla="val 132631"/>
            </a:avLst>
          </a:prstGeom>
          <a:ln w="2857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A45F7C2-6B01-2185-9B80-3045FA3E9328}"/>
              </a:ext>
            </a:extLst>
          </p:cNvPr>
          <p:cNvSpPr/>
          <p:nvPr/>
        </p:nvSpPr>
        <p:spPr>
          <a:xfrm>
            <a:off x="8477624" y="5248907"/>
            <a:ext cx="1163781" cy="11804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fossa </a:t>
            </a:r>
          </a:p>
          <a:p>
            <a:pPr algn="ctr"/>
            <a:r>
              <a:rPr lang="en-US" dirty="0"/>
              <a:t>(y)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6EF2E1-0BB0-B5EE-49A0-4C6EB4BC7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374" y="2027290"/>
            <a:ext cx="344710" cy="36933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D8F9075-E922-EF22-3EAA-606A5AD78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213" y="3702309"/>
            <a:ext cx="266700" cy="4191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BCD28F7-80B3-E061-D606-1D779F616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733" y="5105304"/>
            <a:ext cx="190500" cy="3429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3032E0C-ED87-76A0-1810-7EC2E0F00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0611" y="6470306"/>
            <a:ext cx="254000" cy="317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5ABF4A1-B04D-7B2B-CC6A-998E2CA5451B}"/>
              </a:ext>
            </a:extLst>
          </p:cNvPr>
          <p:cNvSpPr txBox="1"/>
          <p:nvPr/>
        </p:nvSpPr>
        <p:spPr>
          <a:xfrm>
            <a:off x="1665006" y="2671394"/>
            <a:ext cx="122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Population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0239B5-E328-3127-8C90-627701EF5160}"/>
              </a:ext>
            </a:extLst>
          </p:cNvPr>
          <p:cNvSpPr txBox="1"/>
          <p:nvPr/>
        </p:nvSpPr>
        <p:spPr>
          <a:xfrm>
            <a:off x="4964172" y="2656302"/>
            <a:ext cx="2290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Structured Population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EE3931-25EA-739C-6562-925AF9699341}"/>
              </a:ext>
            </a:extLst>
          </p:cNvPr>
          <p:cNvSpPr txBox="1"/>
          <p:nvPr/>
        </p:nvSpPr>
        <p:spPr>
          <a:xfrm>
            <a:off x="9162213" y="1376739"/>
            <a:ext cx="151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Predator-Prey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E2072D3C-4A54-DF41-0FCE-4B2A97B3CD51}"/>
              </a:ext>
            </a:extLst>
          </p:cNvPr>
          <p:cNvSpPr txBox="1">
            <a:spLocks/>
          </p:cNvSpPr>
          <p:nvPr/>
        </p:nvSpPr>
        <p:spPr>
          <a:xfrm>
            <a:off x="4007117" y="158307"/>
            <a:ext cx="8184883" cy="1411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Intro to Compartmental Models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Introduction aux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compartimentés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Freeform 1">
            <a:extLst>
              <a:ext uri="{FF2B5EF4-FFF2-40B4-BE49-F238E27FC236}">
                <a16:creationId xmlns:a16="http://schemas.microsoft.com/office/drawing/2014/main" id="{EE1B2FD7-3A99-72EF-BD0F-484DB22FF72E}"/>
              </a:ext>
            </a:extLst>
          </p:cNvPr>
          <p:cNvSpPr/>
          <p:nvPr/>
        </p:nvSpPr>
        <p:spPr>
          <a:xfrm>
            <a:off x="58056" y="65513"/>
            <a:ext cx="3532711" cy="2278082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“Exploring Types of Models”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Linear Regression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Mechanistic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Mechanistic Modeling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Epidemic Cards Game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611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3BBFCA5-66C3-DABB-14A3-B820A8E0D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864" y="2878390"/>
            <a:ext cx="2049911" cy="32842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0E7791B-359E-2A68-5538-1969B2A655DB}"/>
              </a:ext>
            </a:extLst>
          </p:cNvPr>
          <p:cNvSpPr/>
          <p:nvPr/>
        </p:nvSpPr>
        <p:spPr>
          <a:xfrm>
            <a:off x="4556994" y="2532232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/>
                <a:latin typeface="Helvetica" pitchFamily="2" charset="0"/>
              </a:rPr>
              <a:t>Discrete time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5C07E7-E407-C22E-E4B1-C57A9A8AA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885" y="2993238"/>
            <a:ext cx="2049911" cy="316941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7F75A0D-7C44-BF7A-AAF0-E7D6646597BC}"/>
              </a:ext>
            </a:extLst>
          </p:cNvPr>
          <p:cNvSpPr/>
          <p:nvPr/>
        </p:nvSpPr>
        <p:spPr>
          <a:xfrm rot="16200000">
            <a:off x="3075415" y="4345055"/>
            <a:ext cx="191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population size, </a:t>
            </a:r>
            <a:r>
              <a:rPr lang="en-US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4C1852-F275-4B6B-70E5-6113467F16A7}"/>
              </a:ext>
            </a:extLst>
          </p:cNvPr>
          <p:cNvSpPr/>
          <p:nvPr/>
        </p:nvSpPr>
        <p:spPr>
          <a:xfrm>
            <a:off x="8184885" y="2538981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/>
                <a:latin typeface="Helvetica" pitchFamily="2" charset="0"/>
              </a:rPr>
              <a:t>Continuous 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69E61A-AA7C-7A50-CD6D-4EE80FBF2FF4}"/>
              </a:ext>
            </a:extLst>
          </p:cNvPr>
          <p:cNvSpPr/>
          <p:nvPr/>
        </p:nvSpPr>
        <p:spPr>
          <a:xfrm>
            <a:off x="4813226" y="6051955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time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B19FCE-8B2B-2D53-AC6C-52BFEC1B1858}"/>
              </a:ext>
            </a:extLst>
          </p:cNvPr>
          <p:cNvSpPr/>
          <p:nvPr/>
        </p:nvSpPr>
        <p:spPr>
          <a:xfrm>
            <a:off x="8964297" y="6049631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time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EFCD89-2136-1689-1647-6071B118053A}"/>
              </a:ext>
            </a:extLst>
          </p:cNvPr>
          <p:cNvSpPr/>
          <p:nvPr/>
        </p:nvSpPr>
        <p:spPr>
          <a:xfrm rot="16200000">
            <a:off x="7119618" y="4345055"/>
            <a:ext cx="191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population size, </a:t>
            </a:r>
            <a:r>
              <a:rPr lang="en-US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CB42064-B63E-081C-FB21-BD0D54DA094B}"/>
              </a:ext>
            </a:extLst>
          </p:cNvPr>
          <p:cNvSpPr txBox="1">
            <a:spLocks/>
          </p:cNvSpPr>
          <p:nvPr/>
        </p:nvSpPr>
        <p:spPr>
          <a:xfrm>
            <a:off x="4007117" y="158307"/>
            <a:ext cx="8184883" cy="1411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/>
              <a:t>Intro to Compartmental Models</a:t>
            </a:r>
            <a:br>
              <a:rPr lang="en-US" sz="3500"/>
            </a:br>
            <a:r>
              <a:rPr lang="en-US" sz="3500">
                <a:solidFill>
                  <a:schemeClr val="accent5">
                    <a:lumMod val="75000"/>
                  </a:schemeClr>
                </a:solidFill>
              </a:rPr>
              <a:t>Introduction aux modèles compartimentés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39275595-18F3-8D99-DEC5-6833CAA947E5}"/>
              </a:ext>
            </a:extLst>
          </p:cNvPr>
          <p:cNvSpPr/>
          <p:nvPr/>
        </p:nvSpPr>
        <p:spPr>
          <a:xfrm>
            <a:off x="58056" y="65513"/>
            <a:ext cx="3532711" cy="2278082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“Exploring Types of Models”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Linear Regression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Mechanistic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Mechanistic Modeling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Epidemic Cards Game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708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93E578-D6E0-A641-C037-33B23B57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117" y="158307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Intro to Compartmental Models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Introduction aux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compartimentés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475C0BB5-C5E6-831F-4835-3EF36A731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713" y="1746913"/>
            <a:ext cx="7926087" cy="4285616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38058B64-2131-3496-ECD0-C4B2FBD146DB}"/>
              </a:ext>
            </a:extLst>
          </p:cNvPr>
          <p:cNvSpPr/>
          <p:nvPr/>
        </p:nvSpPr>
        <p:spPr>
          <a:xfrm>
            <a:off x="58056" y="65513"/>
            <a:ext cx="3532711" cy="2278082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“Exploring Types of Models”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Linear Regression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Mechanistic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Mechanistic Modeling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Epidemic Cards Game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90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893E578-D6E0-A641-C037-33B23B57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117" y="158307"/>
            <a:ext cx="8184883" cy="1411186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Refining research questions for modeling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Affiner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les questions de recherche pour la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modélisation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A8629D50-85AD-007B-18EB-9094BBCEC76D}"/>
              </a:ext>
            </a:extLst>
          </p:cNvPr>
          <p:cNvSpPr/>
          <p:nvPr/>
        </p:nvSpPr>
        <p:spPr>
          <a:xfrm>
            <a:off x="58056" y="65513"/>
            <a:ext cx="3532711" cy="2278082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“Exploring Types of Models”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Linear Regression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Mechanistic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Mechanistic Modeling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Epidemic Cards Game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</p:txBody>
      </p:sp>
      <p:pic>
        <p:nvPicPr>
          <p:cNvPr id="7" name="Picture 6" descr="A group of people sitting at tables with laptops&#10;&#10;AI-generated content may be incorrect.">
            <a:extLst>
              <a:ext uri="{FF2B5EF4-FFF2-40B4-BE49-F238E27FC236}">
                <a16:creationId xmlns:a16="http://schemas.microsoft.com/office/drawing/2014/main" id="{A1452B20-EBB7-F421-AACF-8058C4200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068" y="2232597"/>
            <a:ext cx="6810531" cy="383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11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D5B5A4-D8B1-107B-FA06-C4A45C5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29" y="184471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/>
              <a:t>Epidemic Cards</a:t>
            </a:r>
            <a:br>
              <a:rPr lang="en-US" sz="3500"/>
            </a:br>
            <a:r>
              <a:rPr lang="en-US" sz="3500">
                <a:solidFill>
                  <a:schemeClr val="accent5">
                    <a:lumMod val="75000"/>
                  </a:schemeClr>
                </a:solidFill>
              </a:rPr>
              <a:t>Cartes Épidémie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F764CE-8289-F1F1-A6D6-B1F99BE88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02" y="2377634"/>
            <a:ext cx="5683798" cy="4295894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6042970E-77B3-571D-B560-2E58FC68700F}"/>
              </a:ext>
            </a:extLst>
          </p:cNvPr>
          <p:cNvSpPr/>
          <p:nvPr/>
        </p:nvSpPr>
        <p:spPr>
          <a:xfrm>
            <a:off x="58056" y="65513"/>
            <a:ext cx="3532711" cy="2278082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“Exploring Types of Models”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Linear Regression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Mechanistic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Mechanistic Modeling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Epidemic Cards Game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</p:txBody>
      </p:sp>
      <p:pic>
        <p:nvPicPr>
          <p:cNvPr id="5" name="Picture 4" descr="A group of people playing cards&#10;&#10;AI-generated content may be incorrect.">
            <a:extLst>
              <a:ext uri="{FF2B5EF4-FFF2-40B4-BE49-F238E27FC236}">
                <a16:creationId xmlns:a16="http://schemas.microsoft.com/office/drawing/2014/main" id="{B50D3C56-BE06-A759-1424-94A203515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976" y="2043791"/>
            <a:ext cx="6019207" cy="451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86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33059-F1D8-1CFB-A90F-6018B19C5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CA4D08-71DE-8B01-DA1F-1DE32057E343}"/>
              </a:ext>
            </a:extLst>
          </p:cNvPr>
          <p:cNvCxnSpPr>
            <a:cxnSpLocks/>
          </p:cNvCxnSpPr>
          <p:nvPr/>
        </p:nvCxnSpPr>
        <p:spPr>
          <a:xfrm flipV="1">
            <a:off x="1967241" y="1479346"/>
            <a:ext cx="0" cy="3477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5459C05-CAA5-DBBD-9DB8-8DFC858DB11F}"/>
              </a:ext>
            </a:extLst>
          </p:cNvPr>
          <p:cNvCxnSpPr>
            <a:cxnSpLocks/>
          </p:cNvCxnSpPr>
          <p:nvPr/>
        </p:nvCxnSpPr>
        <p:spPr>
          <a:xfrm flipV="1">
            <a:off x="3255183" y="6217622"/>
            <a:ext cx="1539535" cy="30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42">
            <a:extLst>
              <a:ext uri="{FF2B5EF4-FFF2-40B4-BE49-F238E27FC236}">
                <a16:creationId xmlns:a16="http://schemas.microsoft.com/office/drawing/2014/main" id="{101A610E-800F-D600-5884-E776CA9BCDDB}"/>
              </a:ext>
            </a:extLst>
          </p:cNvPr>
          <p:cNvSpPr/>
          <p:nvPr/>
        </p:nvSpPr>
        <p:spPr>
          <a:xfrm>
            <a:off x="282266" y="626102"/>
            <a:ext cx="3356980" cy="142715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and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Data Manipulation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FA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0" lvl="1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60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E37BB659-01E0-0ED4-4949-C9C95C9B87CE}"/>
              </a:ext>
            </a:extLst>
          </p:cNvPr>
          <p:cNvSpPr/>
          <p:nvPr/>
        </p:nvSpPr>
        <p:spPr>
          <a:xfrm>
            <a:off x="170000" y="2608966"/>
            <a:ext cx="3398160" cy="142715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“Travel Day”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Travel MBC </a:t>
            </a:r>
            <a:r>
              <a:rPr lang="en-US" sz="1600" dirty="0">
                <a:solidFill>
                  <a:srgbClr val="FF40FF"/>
                </a:solidFill>
                <a:sym typeface="Wingdings" panose="05000000000000000000" pitchFamily="2" charset="2"/>
              </a:rPr>
              <a:t> Andasibe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Downloading packages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● Night walk at VOI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0E5B16D6-9D71-6C9C-04D0-68129B37C23E}"/>
              </a:ext>
            </a:extLst>
          </p:cNvPr>
          <p:cNvSpPr/>
          <p:nvPr/>
        </p:nvSpPr>
        <p:spPr>
          <a:xfrm>
            <a:off x="295236" y="4585228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2D9C6A-9079-493F-9BD4-704C43D57C94}"/>
              </a:ext>
            </a:extLst>
          </p:cNvPr>
          <p:cNvCxnSpPr>
            <a:cxnSpLocks/>
          </p:cNvCxnSpPr>
          <p:nvPr/>
        </p:nvCxnSpPr>
        <p:spPr>
          <a:xfrm flipV="1">
            <a:off x="6056101" y="2608966"/>
            <a:ext cx="0" cy="3477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34">
            <a:extLst>
              <a:ext uri="{FF2B5EF4-FFF2-40B4-BE49-F238E27FC236}">
                <a16:creationId xmlns:a16="http://schemas.microsoft.com/office/drawing/2014/main" id="{7D817336-DF8D-0D1F-3DF5-AFCE4712D6D0}"/>
              </a:ext>
            </a:extLst>
          </p:cNvPr>
          <p:cNvSpPr/>
          <p:nvPr/>
        </p:nvSpPr>
        <p:spPr>
          <a:xfrm>
            <a:off x="4130100" y="1729376"/>
            <a:ext cx="4026215" cy="2035727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Reading a Model-Focused Research Paper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  <a:endParaRPr lang="en-US" sz="1600" dirty="0">
              <a:solidFill>
                <a:srgbClr val="00FDFF"/>
              </a:solidFill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D4704E93-EC21-F42E-DCE1-667BD9054CE3}"/>
              </a:ext>
            </a:extLst>
          </p:cNvPr>
          <p:cNvSpPr/>
          <p:nvPr/>
        </p:nvSpPr>
        <p:spPr>
          <a:xfrm>
            <a:off x="4335416" y="4342873"/>
            <a:ext cx="3532711" cy="2278082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“Exploring Types of Models”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Linear Regression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Mechanistic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Mechanistic Modeling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Epidemic Cards Game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378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603965-5C31-A53A-0827-C0640E1B6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894" y="200950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Reading a Research Paper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Lire un article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scientifique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Freeform 34">
            <a:extLst>
              <a:ext uri="{FF2B5EF4-FFF2-40B4-BE49-F238E27FC236}">
                <a16:creationId xmlns:a16="http://schemas.microsoft.com/office/drawing/2014/main" id="{711B4067-F4D1-B7C5-CBE8-A821D222CE78}"/>
              </a:ext>
            </a:extLst>
          </p:cNvPr>
          <p:cNvSpPr/>
          <p:nvPr/>
        </p:nvSpPr>
        <p:spPr>
          <a:xfrm>
            <a:off x="71986" y="72910"/>
            <a:ext cx="4026215" cy="2035727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Reading a Model-Focused Research Paper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  <a:endParaRPr lang="en-US" sz="1600" dirty="0">
              <a:solidFill>
                <a:srgbClr val="00FD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BB96EA-02CF-F91D-8AEA-4B536B703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487" y="1818316"/>
            <a:ext cx="4722998" cy="4485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3C54CA-489D-C177-0501-1C202CD2C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27" y="2819189"/>
            <a:ext cx="6510792" cy="248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15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D5B5A4-D8B1-107B-FA06-C4A45C5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29" y="184471"/>
            <a:ext cx="5397195" cy="1411186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Fitting Models to Data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Adapter les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aux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données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8BBFB6C-7DD2-53FE-B1D3-DD8EB094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105" y="2108637"/>
            <a:ext cx="7772400" cy="43954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6715AC-32CA-FB58-A7DC-0529174D7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951" y="184471"/>
            <a:ext cx="3173918" cy="2944031"/>
          </a:xfrm>
          <a:prstGeom prst="rect">
            <a:avLst/>
          </a:prstGeom>
        </p:spPr>
      </p:pic>
      <p:sp>
        <p:nvSpPr>
          <p:cNvPr id="2" name="Freeform 34">
            <a:extLst>
              <a:ext uri="{FF2B5EF4-FFF2-40B4-BE49-F238E27FC236}">
                <a16:creationId xmlns:a16="http://schemas.microsoft.com/office/drawing/2014/main" id="{76C9FC56-52B8-E62E-6A63-F4EC35C45F5B}"/>
              </a:ext>
            </a:extLst>
          </p:cNvPr>
          <p:cNvSpPr/>
          <p:nvPr/>
        </p:nvSpPr>
        <p:spPr>
          <a:xfrm>
            <a:off x="71986" y="72910"/>
            <a:ext cx="4026215" cy="2035727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Reading a Model-Focused Research Paper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  <a:endParaRPr lang="en-US" sz="1600" dirty="0">
              <a:solidFill>
                <a:srgbClr val="00FD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523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D5B5A4-D8B1-107B-FA06-C4A45C5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29" y="184471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Fitting Models to Data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Adapter les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aux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données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E9D6CE86-F522-2106-0D0A-F14C5540C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52" y="2184932"/>
            <a:ext cx="8448647" cy="4488597"/>
          </a:xfrm>
          <a:prstGeom prst="rect">
            <a:avLst/>
          </a:prstGeom>
        </p:spPr>
      </p:pic>
      <p:sp>
        <p:nvSpPr>
          <p:cNvPr id="2" name="Freeform 34">
            <a:extLst>
              <a:ext uri="{FF2B5EF4-FFF2-40B4-BE49-F238E27FC236}">
                <a16:creationId xmlns:a16="http://schemas.microsoft.com/office/drawing/2014/main" id="{4E881A24-757E-B9BC-EA2F-EEFA78E47443}"/>
              </a:ext>
            </a:extLst>
          </p:cNvPr>
          <p:cNvSpPr/>
          <p:nvPr/>
        </p:nvSpPr>
        <p:spPr>
          <a:xfrm>
            <a:off x="71986" y="72910"/>
            <a:ext cx="4026215" cy="2035727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Reading a Model-Focused Research Paper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  <a:endParaRPr lang="en-US" sz="1600" dirty="0">
              <a:solidFill>
                <a:srgbClr val="00FD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888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D5B5A4-D8B1-107B-FA06-C4A45C5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29" y="184471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Fitting Models to Data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Adapter les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aux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données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B98DA5-6D2E-7B23-3F9E-7E30B7338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469" y="2093976"/>
            <a:ext cx="8994626" cy="4579553"/>
          </a:xfrm>
          <a:prstGeom prst="rect">
            <a:avLst/>
          </a:prstGeom>
        </p:spPr>
      </p:pic>
      <p:sp>
        <p:nvSpPr>
          <p:cNvPr id="5" name="Freeform 34">
            <a:extLst>
              <a:ext uri="{FF2B5EF4-FFF2-40B4-BE49-F238E27FC236}">
                <a16:creationId xmlns:a16="http://schemas.microsoft.com/office/drawing/2014/main" id="{CCD2979F-BF34-005A-C1F3-10CB62E9F334}"/>
              </a:ext>
            </a:extLst>
          </p:cNvPr>
          <p:cNvSpPr/>
          <p:nvPr/>
        </p:nvSpPr>
        <p:spPr>
          <a:xfrm>
            <a:off x="71986" y="72910"/>
            <a:ext cx="4026215" cy="2035727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Reading a Model-Focused Research Paper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  <a:endParaRPr lang="en-US" sz="1600" dirty="0">
              <a:solidFill>
                <a:srgbClr val="00FD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722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2">
            <a:extLst>
              <a:ext uri="{FF2B5EF4-FFF2-40B4-BE49-F238E27FC236}">
                <a16:creationId xmlns:a16="http://schemas.microsoft.com/office/drawing/2014/main" id="{6683E729-44D9-A3B0-95DC-1E2C4FC3A2A5}"/>
              </a:ext>
            </a:extLst>
          </p:cNvPr>
          <p:cNvSpPr/>
          <p:nvPr/>
        </p:nvSpPr>
        <p:spPr>
          <a:xfrm>
            <a:off x="36346" y="44919"/>
            <a:ext cx="3356980" cy="142715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and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Data Manipulation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FA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0" lvl="1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38CFE-3151-DC13-4ABF-BE132B320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690" y="1981502"/>
            <a:ext cx="7874277" cy="407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01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D5B5A4-D8B1-107B-FA06-C4A45C5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29" y="184471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Fitting Models to Data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Adapter les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aux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données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74183A0-7CCA-7538-61B8-9E65E631D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455" y="2087733"/>
            <a:ext cx="7772400" cy="4585796"/>
          </a:xfrm>
          <a:prstGeom prst="rect">
            <a:avLst/>
          </a:prstGeom>
        </p:spPr>
      </p:pic>
      <p:sp>
        <p:nvSpPr>
          <p:cNvPr id="2" name="Freeform 34">
            <a:extLst>
              <a:ext uri="{FF2B5EF4-FFF2-40B4-BE49-F238E27FC236}">
                <a16:creationId xmlns:a16="http://schemas.microsoft.com/office/drawing/2014/main" id="{75C70222-B256-B0AF-ADE9-D85B33A32127}"/>
              </a:ext>
            </a:extLst>
          </p:cNvPr>
          <p:cNvSpPr/>
          <p:nvPr/>
        </p:nvSpPr>
        <p:spPr>
          <a:xfrm>
            <a:off x="71986" y="72910"/>
            <a:ext cx="4026215" cy="2035727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Reading a Model-Focused Research Paper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  <a:endParaRPr lang="en-US" sz="1600" dirty="0">
              <a:solidFill>
                <a:srgbClr val="00FD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022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D5B5A4-D8B1-107B-FA06-C4A45C5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29" y="184471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Fitting Models to Data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Adapter les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aux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données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653A1-36B0-26E1-A6F7-D090D273C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196" y="2129051"/>
            <a:ext cx="8160941" cy="4267210"/>
          </a:xfrm>
          <a:prstGeom prst="rect">
            <a:avLst/>
          </a:prstGeom>
        </p:spPr>
      </p:pic>
      <p:sp>
        <p:nvSpPr>
          <p:cNvPr id="2" name="Freeform 34">
            <a:extLst>
              <a:ext uri="{FF2B5EF4-FFF2-40B4-BE49-F238E27FC236}">
                <a16:creationId xmlns:a16="http://schemas.microsoft.com/office/drawing/2014/main" id="{60F7C273-D19C-2CC0-9493-F5CABBFD0533}"/>
              </a:ext>
            </a:extLst>
          </p:cNvPr>
          <p:cNvSpPr/>
          <p:nvPr/>
        </p:nvSpPr>
        <p:spPr>
          <a:xfrm>
            <a:off x="71986" y="72910"/>
            <a:ext cx="4026215" cy="2035727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Reading a Model-Focused Research Paper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  <a:endParaRPr lang="en-US" sz="1600" dirty="0">
              <a:solidFill>
                <a:srgbClr val="00FD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083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D5B5A4-D8B1-107B-FA06-C4A45C5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29" y="184471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Fitting Models to Data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Adapter les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aux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données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Picture 1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ADCE4378-4E0F-AC70-92EB-FD23C3B49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27" y="2185993"/>
            <a:ext cx="7772400" cy="4142764"/>
          </a:xfrm>
          <a:prstGeom prst="rect">
            <a:avLst/>
          </a:prstGeom>
        </p:spPr>
      </p:pic>
      <p:sp>
        <p:nvSpPr>
          <p:cNvPr id="5" name="Freeform 34">
            <a:extLst>
              <a:ext uri="{FF2B5EF4-FFF2-40B4-BE49-F238E27FC236}">
                <a16:creationId xmlns:a16="http://schemas.microsoft.com/office/drawing/2014/main" id="{2779706A-E31C-B982-C82D-561B5D26E5FB}"/>
              </a:ext>
            </a:extLst>
          </p:cNvPr>
          <p:cNvSpPr/>
          <p:nvPr/>
        </p:nvSpPr>
        <p:spPr>
          <a:xfrm>
            <a:off x="71986" y="72910"/>
            <a:ext cx="4026215" cy="2035727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Reading a Model-Focused Research Paper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  <a:endParaRPr lang="en-US" sz="1600" dirty="0">
              <a:solidFill>
                <a:srgbClr val="00FD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129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CC4CE-079A-AE0D-5F83-7A942F4F5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FE191C-C345-B106-3EE5-B53C5EF9A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29" y="184471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Model fitting with epidemic cards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Adjuster les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: Cartes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d’épidemie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Freeform 34">
            <a:extLst>
              <a:ext uri="{FF2B5EF4-FFF2-40B4-BE49-F238E27FC236}">
                <a16:creationId xmlns:a16="http://schemas.microsoft.com/office/drawing/2014/main" id="{6CA31B3C-86D9-E8EE-0F8D-E8556F08C0DF}"/>
              </a:ext>
            </a:extLst>
          </p:cNvPr>
          <p:cNvSpPr/>
          <p:nvPr/>
        </p:nvSpPr>
        <p:spPr>
          <a:xfrm>
            <a:off x="71986" y="72910"/>
            <a:ext cx="4026215" cy="2035727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Reading a Model-Focused Research Paper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  <a:endParaRPr lang="en-US" sz="1600" dirty="0">
              <a:solidFill>
                <a:srgbClr val="00FDFF"/>
              </a:solidFill>
            </a:endParaRP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3E9204EA-D0B7-7D70-0E6D-5535896AB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20" y="2242606"/>
            <a:ext cx="7772400" cy="2372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96FC5-61B1-2174-A2EE-E407D8119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665" y="3190667"/>
            <a:ext cx="6943209" cy="366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71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66999-F38B-BD63-B209-5186720A8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86805D-D44F-8104-FF66-0057A1BB1674}"/>
              </a:ext>
            </a:extLst>
          </p:cNvPr>
          <p:cNvCxnSpPr>
            <a:cxnSpLocks/>
          </p:cNvCxnSpPr>
          <p:nvPr/>
        </p:nvCxnSpPr>
        <p:spPr>
          <a:xfrm flipV="1">
            <a:off x="1967241" y="1479346"/>
            <a:ext cx="0" cy="3477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261A58-9AA8-3442-1BB3-415E8E18548A}"/>
              </a:ext>
            </a:extLst>
          </p:cNvPr>
          <p:cNvCxnSpPr>
            <a:cxnSpLocks/>
          </p:cNvCxnSpPr>
          <p:nvPr/>
        </p:nvCxnSpPr>
        <p:spPr>
          <a:xfrm flipV="1">
            <a:off x="3255183" y="6217622"/>
            <a:ext cx="1539535" cy="30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42">
            <a:extLst>
              <a:ext uri="{FF2B5EF4-FFF2-40B4-BE49-F238E27FC236}">
                <a16:creationId xmlns:a16="http://schemas.microsoft.com/office/drawing/2014/main" id="{1B58FAC7-DB95-AC00-1AD3-CD7606F09C04}"/>
              </a:ext>
            </a:extLst>
          </p:cNvPr>
          <p:cNvSpPr/>
          <p:nvPr/>
        </p:nvSpPr>
        <p:spPr>
          <a:xfrm>
            <a:off x="282266" y="626102"/>
            <a:ext cx="3356980" cy="142715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and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Data Manipulation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FA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0" lvl="1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60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95E3DC8F-FB2E-4F85-3AE9-31179CC49E70}"/>
              </a:ext>
            </a:extLst>
          </p:cNvPr>
          <p:cNvSpPr/>
          <p:nvPr/>
        </p:nvSpPr>
        <p:spPr>
          <a:xfrm>
            <a:off x="170000" y="2608966"/>
            <a:ext cx="3398160" cy="142715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“Travel Day”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Travel MBC </a:t>
            </a:r>
            <a:r>
              <a:rPr lang="en-US" sz="1600" dirty="0">
                <a:solidFill>
                  <a:srgbClr val="FF40FF"/>
                </a:solidFill>
                <a:sym typeface="Wingdings" panose="05000000000000000000" pitchFamily="2" charset="2"/>
              </a:rPr>
              <a:t> Andasibe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Downloading packages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● Night walk at VOI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F5BAFFF-D424-1404-3D26-B8CCC6E6142C}"/>
              </a:ext>
            </a:extLst>
          </p:cNvPr>
          <p:cNvSpPr/>
          <p:nvPr/>
        </p:nvSpPr>
        <p:spPr>
          <a:xfrm>
            <a:off x="295236" y="4585228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ACDBB0-79A4-9189-BD29-3787DDC194DC}"/>
              </a:ext>
            </a:extLst>
          </p:cNvPr>
          <p:cNvCxnSpPr>
            <a:cxnSpLocks/>
          </p:cNvCxnSpPr>
          <p:nvPr/>
        </p:nvCxnSpPr>
        <p:spPr>
          <a:xfrm flipV="1">
            <a:off x="6056101" y="2608966"/>
            <a:ext cx="0" cy="3477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34">
            <a:extLst>
              <a:ext uri="{FF2B5EF4-FFF2-40B4-BE49-F238E27FC236}">
                <a16:creationId xmlns:a16="http://schemas.microsoft.com/office/drawing/2014/main" id="{DF87D4D9-07DE-C52A-D76D-0CF8DD7CE050}"/>
              </a:ext>
            </a:extLst>
          </p:cNvPr>
          <p:cNvSpPr/>
          <p:nvPr/>
        </p:nvSpPr>
        <p:spPr>
          <a:xfrm>
            <a:off x="4130100" y="1729376"/>
            <a:ext cx="4026215" cy="2035727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Reading a Model-Focused Research Paper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  <a:endParaRPr lang="en-US" sz="1600" dirty="0">
              <a:solidFill>
                <a:srgbClr val="00FDFF"/>
              </a:solidFill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BB2729E1-AB38-8685-FCB1-5B9D4E3B2400}"/>
              </a:ext>
            </a:extLst>
          </p:cNvPr>
          <p:cNvSpPr/>
          <p:nvPr/>
        </p:nvSpPr>
        <p:spPr>
          <a:xfrm>
            <a:off x="4335416" y="4342873"/>
            <a:ext cx="3532711" cy="2278082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“Exploring Types of Models”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Linear Regression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Mechanistic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Mechanistic Modeling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Epidemic Cards Game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F18A1E-F237-C6E3-8915-E7FC5A145C4B}"/>
              </a:ext>
            </a:extLst>
          </p:cNvPr>
          <p:cNvCxnSpPr>
            <a:cxnSpLocks/>
          </p:cNvCxnSpPr>
          <p:nvPr/>
        </p:nvCxnSpPr>
        <p:spPr>
          <a:xfrm flipV="1">
            <a:off x="7679268" y="990600"/>
            <a:ext cx="1947332" cy="14573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 40">
            <a:extLst>
              <a:ext uri="{FF2B5EF4-FFF2-40B4-BE49-F238E27FC236}">
                <a16:creationId xmlns:a16="http://schemas.microsoft.com/office/drawing/2014/main" id="{E0CD803C-C27E-6AB8-4341-C5722430E7F6}"/>
              </a:ext>
            </a:extLst>
          </p:cNvPr>
          <p:cNvSpPr/>
          <p:nvPr/>
        </p:nvSpPr>
        <p:spPr>
          <a:xfrm>
            <a:off x="8718255" y="375409"/>
            <a:ext cx="3259930" cy="2035727"/>
          </a:xfrm>
          <a:custGeom>
            <a:avLst/>
            <a:gdLst>
              <a:gd name="connsiteX0" fmla="*/ 0 w 2362534"/>
              <a:gd name="connsiteY0" fmla="*/ 174937 h 1749374"/>
              <a:gd name="connsiteX1" fmla="*/ 174937 w 2362534"/>
              <a:gd name="connsiteY1" fmla="*/ 0 h 1749374"/>
              <a:gd name="connsiteX2" fmla="*/ 2187597 w 2362534"/>
              <a:gd name="connsiteY2" fmla="*/ 0 h 1749374"/>
              <a:gd name="connsiteX3" fmla="*/ 2362534 w 2362534"/>
              <a:gd name="connsiteY3" fmla="*/ 174937 h 1749374"/>
              <a:gd name="connsiteX4" fmla="*/ 2362534 w 2362534"/>
              <a:gd name="connsiteY4" fmla="*/ 1574437 h 1749374"/>
              <a:gd name="connsiteX5" fmla="*/ 2187597 w 2362534"/>
              <a:gd name="connsiteY5" fmla="*/ 1749374 h 1749374"/>
              <a:gd name="connsiteX6" fmla="*/ 174937 w 2362534"/>
              <a:gd name="connsiteY6" fmla="*/ 1749374 h 1749374"/>
              <a:gd name="connsiteX7" fmla="*/ 0 w 2362534"/>
              <a:gd name="connsiteY7" fmla="*/ 1574437 h 1749374"/>
              <a:gd name="connsiteX8" fmla="*/ 0 w 2362534"/>
              <a:gd name="connsiteY8" fmla="*/ 174937 h 174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2534" h="1749374">
                <a:moveTo>
                  <a:pt x="0" y="174937"/>
                </a:moveTo>
                <a:cubicBezTo>
                  <a:pt x="0" y="78322"/>
                  <a:pt x="78322" y="0"/>
                  <a:pt x="174937" y="0"/>
                </a:cubicBezTo>
                <a:lnTo>
                  <a:pt x="2187597" y="0"/>
                </a:lnTo>
                <a:cubicBezTo>
                  <a:pt x="2284212" y="0"/>
                  <a:pt x="2362534" y="78322"/>
                  <a:pt x="2362534" y="174937"/>
                </a:cubicBezTo>
                <a:lnTo>
                  <a:pt x="2362534" y="1574437"/>
                </a:lnTo>
                <a:cubicBezTo>
                  <a:pt x="2362534" y="1671052"/>
                  <a:pt x="2284212" y="1749374"/>
                  <a:pt x="2187597" y="1749374"/>
                </a:cubicBezTo>
                <a:lnTo>
                  <a:pt x="174937" y="1749374"/>
                </a:lnTo>
                <a:cubicBezTo>
                  <a:pt x="78322" y="1749374"/>
                  <a:pt x="0" y="1671052"/>
                  <a:pt x="0" y="1574437"/>
                </a:cubicBezTo>
                <a:lnTo>
                  <a:pt x="0" y="174937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197" tIns="112197" rIns="112197" bIns="112197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Thursday: “Modeling Different Types of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● Hike at VOI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Spatial Analysis and Visualization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Spatial Analysis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Comparison</a:t>
            </a:r>
          </a:p>
        </p:txBody>
      </p:sp>
    </p:spTree>
    <p:extLst>
      <p:ext uri="{BB962C8B-B14F-4D97-AF65-F5344CB8AC3E}">
        <p14:creationId xmlns:p14="http://schemas.microsoft.com/office/powerpoint/2010/main" val="3882395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87CF5CE-013C-00A4-B723-FEF16DDD0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9632" y="269870"/>
            <a:ext cx="6458936" cy="1411186"/>
          </a:xfrm>
        </p:spPr>
        <p:txBody>
          <a:bodyPr>
            <a:normAutofit/>
          </a:bodyPr>
          <a:lstStyle/>
          <a:p>
            <a:r>
              <a:rPr lang="en-US" sz="3500" dirty="0"/>
              <a:t>Spatial Analysis and Visualization 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L’analyse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et la visualization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spatiale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Freeform 40">
            <a:extLst>
              <a:ext uri="{FF2B5EF4-FFF2-40B4-BE49-F238E27FC236}">
                <a16:creationId xmlns:a16="http://schemas.microsoft.com/office/drawing/2014/main" id="{60AB6D1D-8959-E0E3-0AA6-92EBDCF4167D}"/>
              </a:ext>
            </a:extLst>
          </p:cNvPr>
          <p:cNvSpPr/>
          <p:nvPr/>
        </p:nvSpPr>
        <p:spPr>
          <a:xfrm>
            <a:off x="88438" y="70388"/>
            <a:ext cx="3259930" cy="2035727"/>
          </a:xfrm>
          <a:custGeom>
            <a:avLst/>
            <a:gdLst>
              <a:gd name="connsiteX0" fmla="*/ 0 w 2362534"/>
              <a:gd name="connsiteY0" fmla="*/ 174937 h 1749374"/>
              <a:gd name="connsiteX1" fmla="*/ 174937 w 2362534"/>
              <a:gd name="connsiteY1" fmla="*/ 0 h 1749374"/>
              <a:gd name="connsiteX2" fmla="*/ 2187597 w 2362534"/>
              <a:gd name="connsiteY2" fmla="*/ 0 h 1749374"/>
              <a:gd name="connsiteX3" fmla="*/ 2362534 w 2362534"/>
              <a:gd name="connsiteY3" fmla="*/ 174937 h 1749374"/>
              <a:gd name="connsiteX4" fmla="*/ 2362534 w 2362534"/>
              <a:gd name="connsiteY4" fmla="*/ 1574437 h 1749374"/>
              <a:gd name="connsiteX5" fmla="*/ 2187597 w 2362534"/>
              <a:gd name="connsiteY5" fmla="*/ 1749374 h 1749374"/>
              <a:gd name="connsiteX6" fmla="*/ 174937 w 2362534"/>
              <a:gd name="connsiteY6" fmla="*/ 1749374 h 1749374"/>
              <a:gd name="connsiteX7" fmla="*/ 0 w 2362534"/>
              <a:gd name="connsiteY7" fmla="*/ 1574437 h 1749374"/>
              <a:gd name="connsiteX8" fmla="*/ 0 w 2362534"/>
              <a:gd name="connsiteY8" fmla="*/ 174937 h 174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2534" h="1749374">
                <a:moveTo>
                  <a:pt x="0" y="174937"/>
                </a:moveTo>
                <a:cubicBezTo>
                  <a:pt x="0" y="78322"/>
                  <a:pt x="78322" y="0"/>
                  <a:pt x="174937" y="0"/>
                </a:cubicBezTo>
                <a:lnTo>
                  <a:pt x="2187597" y="0"/>
                </a:lnTo>
                <a:cubicBezTo>
                  <a:pt x="2284212" y="0"/>
                  <a:pt x="2362534" y="78322"/>
                  <a:pt x="2362534" y="174937"/>
                </a:cubicBezTo>
                <a:lnTo>
                  <a:pt x="2362534" y="1574437"/>
                </a:lnTo>
                <a:cubicBezTo>
                  <a:pt x="2362534" y="1671052"/>
                  <a:pt x="2284212" y="1749374"/>
                  <a:pt x="2187597" y="1749374"/>
                </a:cubicBezTo>
                <a:lnTo>
                  <a:pt x="174937" y="1749374"/>
                </a:lnTo>
                <a:cubicBezTo>
                  <a:pt x="78322" y="1749374"/>
                  <a:pt x="0" y="1671052"/>
                  <a:pt x="0" y="1574437"/>
                </a:cubicBezTo>
                <a:lnTo>
                  <a:pt x="0" y="174937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197" tIns="112197" rIns="112197" bIns="112197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Thursday: “Modeling Different Types of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● Hike at VOI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Spatial Analysis and Visualization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Spatial Analysis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DFE090-55BD-F2BB-C98E-DD73D3E1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816" y="1860938"/>
            <a:ext cx="3884343" cy="4600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005738-0D02-00F0-6DB9-CE5F59A4B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300" y="2337676"/>
            <a:ext cx="5418336" cy="425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3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0E3B0-D42B-EE56-AAC0-574224845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D2486F9-AAF2-BE85-3B23-76AEDA1D7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9632" y="269870"/>
            <a:ext cx="6458936" cy="1411186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Model Selection and Comparison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Sélection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et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comparaison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de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01257C-8347-DBF3-BDA3-44C4F58A6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345" y="2398489"/>
            <a:ext cx="6300037" cy="422635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9AE6170-7B42-F438-60D7-1092BE69A329}"/>
              </a:ext>
            </a:extLst>
          </p:cNvPr>
          <p:cNvGrpSpPr/>
          <p:nvPr/>
        </p:nvGrpSpPr>
        <p:grpSpPr>
          <a:xfrm>
            <a:off x="1502024" y="2367282"/>
            <a:ext cx="2805997" cy="1975507"/>
            <a:chOff x="771117" y="1307231"/>
            <a:chExt cx="2805997" cy="197550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6AA531-C758-7384-BEFB-373951B5CBBB}"/>
                </a:ext>
              </a:extLst>
            </p:cNvPr>
            <p:cNvSpPr/>
            <p:nvPr/>
          </p:nvSpPr>
          <p:spPr>
            <a:xfrm>
              <a:off x="1024235" y="1506932"/>
              <a:ext cx="802466" cy="7829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Cambria Math"/>
                  <a:cs typeface="Cambria Math"/>
                </a:rPr>
                <a:t>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7774F7-8B91-49E7-B06C-BD79AA6F0CF0}"/>
                </a:ext>
              </a:extLst>
            </p:cNvPr>
            <p:cNvSpPr/>
            <p:nvPr/>
          </p:nvSpPr>
          <p:spPr>
            <a:xfrm>
              <a:off x="2543977" y="1538173"/>
              <a:ext cx="783774" cy="76588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Cambria Math"/>
                  <a:cs typeface="Cambria Math"/>
                </a:rPr>
                <a:t>I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C962435-465B-CF49-E4FC-175A1E9B5147}"/>
                </a:ext>
              </a:extLst>
            </p:cNvPr>
            <p:cNvCxnSpPr/>
            <p:nvPr/>
          </p:nvCxnSpPr>
          <p:spPr>
            <a:xfrm>
              <a:off x="1908061" y="1940388"/>
              <a:ext cx="5363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17FFBAC-9A3E-3B74-2787-6953B3BC55AD}"/>
                </a:ext>
              </a:extLst>
            </p:cNvPr>
            <p:cNvSpPr/>
            <p:nvPr/>
          </p:nvSpPr>
          <p:spPr>
            <a:xfrm>
              <a:off x="1563780" y="1307231"/>
              <a:ext cx="1147980" cy="8194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  <a:latin typeface="Cambria Math"/>
                  <a:cs typeface="Cambria Math"/>
                </a:rPr>
                <a:t>λ</a:t>
              </a:r>
              <a:r>
                <a:rPr lang="en-US" sz="1000" dirty="0">
                  <a:solidFill>
                    <a:schemeClr val="tx1"/>
                  </a:solidFill>
                  <a:latin typeface="Cambria Math"/>
                  <a:cs typeface="Cambria Math"/>
                </a:rPr>
                <a:t> </a:t>
              </a:r>
              <a:endParaRPr lang="en-US" sz="2000" dirty="0">
                <a:solidFill>
                  <a:schemeClr val="tx1"/>
                </a:solidFill>
                <a:latin typeface="Cambria Math"/>
                <a:cs typeface="Cambria Math"/>
              </a:endParaRPr>
            </a:p>
          </p:txBody>
        </p:sp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4329E20C-35CA-3ABD-EDA5-C111594F2AC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71117" y="2477312"/>
            <a:ext cx="2805997" cy="805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371600" imgH="393700" progId="Equation.3">
                    <p:embed/>
                  </p:oleObj>
                </mc:Choice>
                <mc:Fallback>
                  <p:oleObj name="Equation" r:id="rId3" imgW="1371600" imgH="393700" progId="Equation.3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DD6BACD-130B-DEA0-B79E-A03287FDA26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71117" y="2477312"/>
                          <a:ext cx="2805997" cy="805426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5E8860-C679-1D1F-9133-152375332817}"/>
              </a:ext>
            </a:extLst>
          </p:cNvPr>
          <p:cNvGrpSpPr/>
          <p:nvPr/>
        </p:nvGrpSpPr>
        <p:grpSpPr>
          <a:xfrm>
            <a:off x="1036631" y="4287458"/>
            <a:ext cx="3925947" cy="2340740"/>
            <a:chOff x="444377" y="4213493"/>
            <a:chExt cx="3925947" cy="234074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5C14BA-EEE2-1838-DBB4-36CEFBB95063}"/>
                </a:ext>
              </a:extLst>
            </p:cNvPr>
            <p:cNvSpPr/>
            <p:nvPr/>
          </p:nvSpPr>
          <p:spPr>
            <a:xfrm>
              <a:off x="1226430" y="4361587"/>
              <a:ext cx="717869" cy="78192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Cambria Math"/>
                  <a:cs typeface="Cambria Math"/>
                </a:rPr>
                <a:t>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8679867-0857-FEB4-6DD4-9B16115D724E}"/>
                </a:ext>
              </a:extLst>
            </p:cNvPr>
            <p:cNvSpPr/>
            <p:nvPr/>
          </p:nvSpPr>
          <p:spPr>
            <a:xfrm>
              <a:off x="2695196" y="4383195"/>
              <a:ext cx="701148" cy="76486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Cambria Math"/>
                  <a:cs typeface="Cambria Math"/>
                </a:rPr>
                <a:t>I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B06C51D-CE41-D9DF-8D14-9C188E2417F9}"/>
                </a:ext>
              </a:extLst>
            </p:cNvPr>
            <p:cNvCxnSpPr/>
            <p:nvPr/>
          </p:nvCxnSpPr>
          <p:spPr>
            <a:xfrm>
              <a:off x="2107584" y="4821496"/>
              <a:ext cx="479824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4F96EBF-A93F-7CB4-3F1D-534EDD55B19D}"/>
                </a:ext>
              </a:extLst>
            </p:cNvPr>
            <p:cNvSpPr/>
            <p:nvPr/>
          </p:nvSpPr>
          <p:spPr>
            <a:xfrm>
              <a:off x="1856964" y="4213493"/>
              <a:ext cx="1026960" cy="818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  <a:latin typeface="Cambria Math"/>
                  <a:cs typeface="Cambria Math"/>
                </a:rPr>
                <a:t>λ</a:t>
              </a:r>
              <a:r>
                <a:rPr lang="en-US" dirty="0">
                  <a:solidFill>
                    <a:schemeClr val="tx1"/>
                  </a:solidFill>
                  <a:latin typeface="Cambria Math"/>
                  <a:cs typeface="Cambria Math"/>
                </a:rPr>
                <a:t> </a:t>
              </a:r>
            </a:p>
          </p:txBody>
        </p:sp>
        <p:sp>
          <p:nvSpPr>
            <p:cNvPr id="20" name="U-Turn Arrow 19">
              <a:extLst>
                <a:ext uri="{FF2B5EF4-FFF2-40B4-BE49-F238E27FC236}">
                  <a16:creationId xmlns:a16="http://schemas.microsoft.com/office/drawing/2014/main" id="{7FBE609C-8237-F719-E242-CD6AB8C265CB}"/>
                </a:ext>
              </a:extLst>
            </p:cNvPr>
            <p:cNvSpPr/>
            <p:nvPr/>
          </p:nvSpPr>
          <p:spPr>
            <a:xfrm rot="10800000">
              <a:off x="1482554" y="5128515"/>
              <a:ext cx="1561405" cy="358570"/>
            </a:xfrm>
            <a:prstGeom prst="uturnArrow">
              <a:avLst>
                <a:gd name="adj1" fmla="val 4388"/>
                <a:gd name="adj2" fmla="val 25000"/>
                <a:gd name="adj3" fmla="val 22806"/>
                <a:gd name="adj4" fmla="val 50000"/>
                <a:gd name="adj5" fmla="val 75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928892C-CEA0-053C-DDEC-AC5C744DAEB3}"/>
                </a:ext>
              </a:extLst>
            </p:cNvPr>
            <p:cNvSpPr/>
            <p:nvPr/>
          </p:nvSpPr>
          <p:spPr>
            <a:xfrm>
              <a:off x="1793790" y="4937559"/>
              <a:ext cx="966325" cy="577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  <a:latin typeface="Cambria Math"/>
                  <a:cs typeface="Cambria Math"/>
                </a:rPr>
                <a:t>σ</a:t>
              </a:r>
              <a:endParaRPr lang="en-US" dirty="0">
                <a:solidFill>
                  <a:schemeClr val="tx1"/>
                </a:solidFill>
                <a:latin typeface="Cambria Math"/>
                <a:cs typeface="Cambria Math"/>
              </a:endParaRPr>
            </a:p>
          </p:txBody>
        </p:sp>
        <p:graphicFrame>
          <p:nvGraphicFramePr>
            <p:cNvPr id="22" name="Object 21">
              <a:extLst>
                <a:ext uri="{FF2B5EF4-FFF2-40B4-BE49-F238E27FC236}">
                  <a16:creationId xmlns:a16="http://schemas.microsoft.com/office/drawing/2014/main" id="{228F090F-3692-E760-364B-2D6D159D9F7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4377" y="5720641"/>
            <a:ext cx="3925947" cy="8335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854200" imgH="393700" progId="Equation.3">
                    <p:embed/>
                  </p:oleObj>
                </mc:Choice>
                <mc:Fallback>
                  <p:oleObj name="Equation" r:id="rId5" imgW="1854200" imgH="393700" progId="Equation.3">
                    <p:embed/>
                    <p:pic>
                      <p:nvPicPr>
                        <p:cNvPr id="22" name="Object 21">
                          <a:extLst>
                            <a:ext uri="{FF2B5EF4-FFF2-40B4-BE49-F238E27FC236}">
                              <a16:creationId xmlns:a16="http://schemas.microsoft.com/office/drawing/2014/main" id="{97532C9E-8E39-317E-22B4-8FDA0F03DF4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44377" y="5720641"/>
                          <a:ext cx="3925947" cy="833592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Freeform 40">
            <a:extLst>
              <a:ext uri="{FF2B5EF4-FFF2-40B4-BE49-F238E27FC236}">
                <a16:creationId xmlns:a16="http://schemas.microsoft.com/office/drawing/2014/main" id="{F4DAEEF0-5B1E-0804-FAB8-293A02C78928}"/>
              </a:ext>
            </a:extLst>
          </p:cNvPr>
          <p:cNvSpPr/>
          <p:nvPr/>
        </p:nvSpPr>
        <p:spPr>
          <a:xfrm>
            <a:off x="88438" y="70388"/>
            <a:ext cx="3259930" cy="2035727"/>
          </a:xfrm>
          <a:custGeom>
            <a:avLst/>
            <a:gdLst>
              <a:gd name="connsiteX0" fmla="*/ 0 w 2362534"/>
              <a:gd name="connsiteY0" fmla="*/ 174937 h 1749374"/>
              <a:gd name="connsiteX1" fmla="*/ 174937 w 2362534"/>
              <a:gd name="connsiteY1" fmla="*/ 0 h 1749374"/>
              <a:gd name="connsiteX2" fmla="*/ 2187597 w 2362534"/>
              <a:gd name="connsiteY2" fmla="*/ 0 h 1749374"/>
              <a:gd name="connsiteX3" fmla="*/ 2362534 w 2362534"/>
              <a:gd name="connsiteY3" fmla="*/ 174937 h 1749374"/>
              <a:gd name="connsiteX4" fmla="*/ 2362534 w 2362534"/>
              <a:gd name="connsiteY4" fmla="*/ 1574437 h 1749374"/>
              <a:gd name="connsiteX5" fmla="*/ 2187597 w 2362534"/>
              <a:gd name="connsiteY5" fmla="*/ 1749374 h 1749374"/>
              <a:gd name="connsiteX6" fmla="*/ 174937 w 2362534"/>
              <a:gd name="connsiteY6" fmla="*/ 1749374 h 1749374"/>
              <a:gd name="connsiteX7" fmla="*/ 0 w 2362534"/>
              <a:gd name="connsiteY7" fmla="*/ 1574437 h 1749374"/>
              <a:gd name="connsiteX8" fmla="*/ 0 w 2362534"/>
              <a:gd name="connsiteY8" fmla="*/ 174937 h 174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2534" h="1749374">
                <a:moveTo>
                  <a:pt x="0" y="174937"/>
                </a:moveTo>
                <a:cubicBezTo>
                  <a:pt x="0" y="78322"/>
                  <a:pt x="78322" y="0"/>
                  <a:pt x="174937" y="0"/>
                </a:cubicBezTo>
                <a:lnTo>
                  <a:pt x="2187597" y="0"/>
                </a:lnTo>
                <a:cubicBezTo>
                  <a:pt x="2284212" y="0"/>
                  <a:pt x="2362534" y="78322"/>
                  <a:pt x="2362534" y="174937"/>
                </a:cubicBezTo>
                <a:lnTo>
                  <a:pt x="2362534" y="1574437"/>
                </a:lnTo>
                <a:cubicBezTo>
                  <a:pt x="2362534" y="1671052"/>
                  <a:pt x="2284212" y="1749374"/>
                  <a:pt x="2187597" y="1749374"/>
                </a:cubicBezTo>
                <a:lnTo>
                  <a:pt x="174937" y="1749374"/>
                </a:lnTo>
                <a:cubicBezTo>
                  <a:pt x="78322" y="1749374"/>
                  <a:pt x="0" y="1671052"/>
                  <a:pt x="0" y="1574437"/>
                </a:cubicBezTo>
                <a:lnTo>
                  <a:pt x="0" y="174937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197" tIns="112197" rIns="112197" bIns="112197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Thursday: “Modeling Different Types of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● Hike at VOI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Spatial Analysis and Visualization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Spatial Analysis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Comparison</a:t>
            </a:r>
          </a:p>
        </p:txBody>
      </p:sp>
    </p:spTree>
    <p:extLst>
      <p:ext uri="{BB962C8B-B14F-4D97-AF65-F5344CB8AC3E}">
        <p14:creationId xmlns:p14="http://schemas.microsoft.com/office/powerpoint/2010/main" val="507161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D6012-2F59-8821-4218-980478240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E2B6A94-569D-9C21-1FC9-6B44AB4C3E51}"/>
              </a:ext>
            </a:extLst>
          </p:cNvPr>
          <p:cNvCxnSpPr>
            <a:cxnSpLocks/>
          </p:cNvCxnSpPr>
          <p:nvPr/>
        </p:nvCxnSpPr>
        <p:spPr>
          <a:xfrm flipV="1">
            <a:off x="1967241" y="1479346"/>
            <a:ext cx="0" cy="3477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625CA9-9179-A3C8-B651-EFFF391C20FB}"/>
              </a:ext>
            </a:extLst>
          </p:cNvPr>
          <p:cNvCxnSpPr>
            <a:cxnSpLocks/>
          </p:cNvCxnSpPr>
          <p:nvPr/>
        </p:nvCxnSpPr>
        <p:spPr>
          <a:xfrm flipV="1">
            <a:off x="3255183" y="6217622"/>
            <a:ext cx="1539535" cy="30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42">
            <a:extLst>
              <a:ext uri="{FF2B5EF4-FFF2-40B4-BE49-F238E27FC236}">
                <a16:creationId xmlns:a16="http://schemas.microsoft.com/office/drawing/2014/main" id="{84317AB2-BB8C-CB5D-64BA-4139EE709C51}"/>
              </a:ext>
            </a:extLst>
          </p:cNvPr>
          <p:cNvSpPr/>
          <p:nvPr/>
        </p:nvSpPr>
        <p:spPr>
          <a:xfrm>
            <a:off x="282266" y="626102"/>
            <a:ext cx="3356980" cy="142715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and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Data Manipulation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FA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0" lvl="1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60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48FD2127-A341-EF33-69F4-32FE4317A26E}"/>
              </a:ext>
            </a:extLst>
          </p:cNvPr>
          <p:cNvSpPr/>
          <p:nvPr/>
        </p:nvSpPr>
        <p:spPr>
          <a:xfrm>
            <a:off x="170000" y="2608966"/>
            <a:ext cx="3398160" cy="142715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“Travel Day”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Travel MBC </a:t>
            </a:r>
            <a:r>
              <a:rPr lang="en-US" sz="1600" dirty="0">
                <a:solidFill>
                  <a:srgbClr val="FF40FF"/>
                </a:solidFill>
                <a:sym typeface="Wingdings" panose="05000000000000000000" pitchFamily="2" charset="2"/>
              </a:rPr>
              <a:t> Andasibe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Downloading packages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● Night walk at VOI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DAC62666-0D9D-3731-943F-5C1BA443B4D2}"/>
              </a:ext>
            </a:extLst>
          </p:cNvPr>
          <p:cNvSpPr/>
          <p:nvPr/>
        </p:nvSpPr>
        <p:spPr>
          <a:xfrm>
            <a:off x="295236" y="4585228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B97D08-9210-1C80-7A4D-8E56285A4D46}"/>
              </a:ext>
            </a:extLst>
          </p:cNvPr>
          <p:cNvCxnSpPr>
            <a:cxnSpLocks/>
          </p:cNvCxnSpPr>
          <p:nvPr/>
        </p:nvCxnSpPr>
        <p:spPr>
          <a:xfrm flipV="1">
            <a:off x="6056101" y="2608966"/>
            <a:ext cx="0" cy="3477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34">
            <a:extLst>
              <a:ext uri="{FF2B5EF4-FFF2-40B4-BE49-F238E27FC236}">
                <a16:creationId xmlns:a16="http://schemas.microsoft.com/office/drawing/2014/main" id="{E41EC415-D460-4CD8-D157-73C08AFC67C6}"/>
              </a:ext>
            </a:extLst>
          </p:cNvPr>
          <p:cNvSpPr/>
          <p:nvPr/>
        </p:nvSpPr>
        <p:spPr>
          <a:xfrm>
            <a:off x="4130100" y="1729376"/>
            <a:ext cx="4026215" cy="2035727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Reading a Model-Focused Research Paper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  <a:endParaRPr lang="en-US" sz="1600" dirty="0">
              <a:solidFill>
                <a:srgbClr val="00FDFF"/>
              </a:solidFill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DED491D3-B6D7-6803-7DF4-3F9D6A3C8549}"/>
              </a:ext>
            </a:extLst>
          </p:cNvPr>
          <p:cNvSpPr/>
          <p:nvPr/>
        </p:nvSpPr>
        <p:spPr>
          <a:xfrm>
            <a:off x="4335416" y="4342873"/>
            <a:ext cx="3532711" cy="2278082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“Exploring Types of Models”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Linear Regression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Mechanistic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Mechanistic Modeling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Epidemic Cards Game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FD28D9-467C-4123-166E-E47BC87BFB3B}"/>
              </a:ext>
            </a:extLst>
          </p:cNvPr>
          <p:cNvCxnSpPr>
            <a:cxnSpLocks/>
          </p:cNvCxnSpPr>
          <p:nvPr/>
        </p:nvCxnSpPr>
        <p:spPr>
          <a:xfrm flipV="1">
            <a:off x="7679268" y="990600"/>
            <a:ext cx="1947332" cy="14573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64FE62-053A-DB85-697E-2B2CC47006C3}"/>
              </a:ext>
            </a:extLst>
          </p:cNvPr>
          <p:cNvCxnSpPr>
            <a:cxnSpLocks/>
          </p:cNvCxnSpPr>
          <p:nvPr/>
        </p:nvCxnSpPr>
        <p:spPr>
          <a:xfrm flipV="1">
            <a:off x="10394071" y="1479346"/>
            <a:ext cx="0" cy="27417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36">
            <a:extLst>
              <a:ext uri="{FF2B5EF4-FFF2-40B4-BE49-F238E27FC236}">
                <a16:creationId xmlns:a16="http://schemas.microsoft.com/office/drawing/2014/main" id="{0743C932-C588-43FD-EFFE-29A2891D3DF5}"/>
              </a:ext>
            </a:extLst>
          </p:cNvPr>
          <p:cNvSpPr/>
          <p:nvPr/>
        </p:nvSpPr>
        <p:spPr>
          <a:xfrm>
            <a:off x="8764106" y="2750865"/>
            <a:ext cx="3259931" cy="2035727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Friday: “Using Models in Practice”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Comparison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Phylogenetic Analysis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Phylogenetic Analysis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Research Seminar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Telephone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68C4B618-7E3E-16D7-A8B5-4F5D05550662}"/>
              </a:ext>
            </a:extLst>
          </p:cNvPr>
          <p:cNvSpPr/>
          <p:nvPr/>
        </p:nvSpPr>
        <p:spPr>
          <a:xfrm>
            <a:off x="8718255" y="375409"/>
            <a:ext cx="3259930" cy="2035727"/>
          </a:xfrm>
          <a:custGeom>
            <a:avLst/>
            <a:gdLst>
              <a:gd name="connsiteX0" fmla="*/ 0 w 2362534"/>
              <a:gd name="connsiteY0" fmla="*/ 174937 h 1749374"/>
              <a:gd name="connsiteX1" fmla="*/ 174937 w 2362534"/>
              <a:gd name="connsiteY1" fmla="*/ 0 h 1749374"/>
              <a:gd name="connsiteX2" fmla="*/ 2187597 w 2362534"/>
              <a:gd name="connsiteY2" fmla="*/ 0 h 1749374"/>
              <a:gd name="connsiteX3" fmla="*/ 2362534 w 2362534"/>
              <a:gd name="connsiteY3" fmla="*/ 174937 h 1749374"/>
              <a:gd name="connsiteX4" fmla="*/ 2362534 w 2362534"/>
              <a:gd name="connsiteY4" fmla="*/ 1574437 h 1749374"/>
              <a:gd name="connsiteX5" fmla="*/ 2187597 w 2362534"/>
              <a:gd name="connsiteY5" fmla="*/ 1749374 h 1749374"/>
              <a:gd name="connsiteX6" fmla="*/ 174937 w 2362534"/>
              <a:gd name="connsiteY6" fmla="*/ 1749374 h 1749374"/>
              <a:gd name="connsiteX7" fmla="*/ 0 w 2362534"/>
              <a:gd name="connsiteY7" fmla="*/ 1574437 h 1749374"/>
              <a:gd name="connsiteX8" fmla="*/ 0 w 2362534"/>
              <a:gd name="connsiteY8" fmla="*/ 174937 h 174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2534" h="1749374">
                <a:moveTo>
                  <a:pt x="0" y="174937"/>
                </a:moveTo>
                <a:cubicBezTo>
                  <a:pt x="0" y="78322"/>
                  <a:pt x="78322" y="0"/>
                  <a:pt x="174937" y="0"/>
                </a:cubicBezTo>
                <a:lnTo>
                  <a:pt x="2187597" y="0"/>
                </a:lnTo>
                <a:cubicBezTo>
                  <a:pt x="2284212" y="0"/>
                  <a:pt x="2362534" y="78322"/>
                  <a:pt x="2362534" y="174937"/>
                </a:cubicBezTo>
                <a:lnTo>
                  <a:pt x="2362534" y="1574437"/>
                </a:lnTo>
                <a:cubicBezTo>
                  <a:pt x="2362534" y="1671052"/>
                  <a:pt x="2284212" y="1749374"/>
                  <a:pt x="2187597" y="1749374"/>
                </a:cubicBezTo>
                <a:lnTo>
                  <a:pt x="174937" y="1749374"/>
                </a:lnTo>
                <a:cubicBezTo>
                  <a:pt x="78322" y="1749374"/>
                  <a:pt x="0" y="1671052"/>
                  <a:pt x="0" y="1574437"/>
                </a:cubicBezTo>
                <a:lnTo>
                  <a:pt x="0" y="174937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197" tIns="112197" rIns="112197" bIns="112197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Thursday: “Modeling Different Types of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● Hike at VOI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Spatial Analysis and Visualization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Spatial Analysis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Comparison</a:t>
            </a:r>
          </a:p>
        </p:txBody>
      </p:sp>
    </p:spTree>
    <p:extLst>
      <p:ext uri="{BB962C8B-B14F-4D97-AF65-F5344CB8AC3E}">
        <p14:creationId xmlns:p14="http://schemas.microsoft.com/office/powerpoint/2010/main" val="3247621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87CF5CE-013C-00A4-B723-FEF16DDD0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980" y="191719"/>
            <a:ext cx="6458936" cy="1411186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Intro to Phylogenetic Modeling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Introduction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à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la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modélisation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phylogénétique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Picture 2" descr="Vertebrate phylogeny with characters - Understanding Evolution">
            <a:extLst>
              <a:ext uri="{FF2B5EF4-FFF2-40B4-BE49-F238E27FC236}">
                <a16:creationId xmlns:a16="http://schemas.microsoft.com/office/drawing/2014/main" id="{0B96191B-EB1D-3D4C-18E2-05BCE6A7F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272" y="2676655"/>
            <a:ext cx="5186459" cy="346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F2D93C-9A62-9DFD-AC61-EE028B8FAD54}"/>
              </a:ext>
            </a:extLst>
          </p:cNvPr>
          <p:cNvSpPr txBox="1"/>
          <p:nvPr/>
        </p:nvSpPr>
        <p:spPr>
          <a:xfrm>
            <a:off x="8884693" y="6488863"/>
            <a:ext cx="373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Hossfeld</a:t>
            </a:r>
            <a:r>
              <a:rPr lang="en-US" dirty="0"/>
              <a:t> and </a:t>
            </a:r>
            <a:r>
              <a:rPr lang="en-US" dirty="0" err="1"/>
              <a:t>Levit</a:t>
            </a:r>
            <a:r>
              <a:rPr lang="en-US" dirty="0"/>
              <a:t>, Nature, 2016 </a:t>
            </a:r>
          </a:p>
        </p:txBody>
      </p:sp>
      <p:pic>
        <p:nvPicPr>
          <p:cNvPr id="6" name="Picture 2" descr="Tree of life' took root 150 years ago | Nature">
            <a:extLst>
              <a:ext uri="{FF2B5EF4-FFF2-40B4-BE49-F238E27FC236}">
                <a16:creationId xmlns:a16="http://schemas.microsoft.com/office/drawing/2014/main" id="{7256079D-96AD-3B03-D1AD-523A37400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818" y="1439021"/>
            <a:ext cx="3260182" cy="507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The literal tree of life is useful, updatable and already needs updates -  Science in the News">
            <a:extLst>
              <a:ext uri="{FF2B5EF4-FFF2-40B4-BE49-F238E27FC236}">
                <a16:creationId xmlns:a16="http://schemas.microsoft.com/office/drawing/2014/main" id="{0BCA326C-37FC-40F9-6E7C-0EEB45044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02" y="2513760"/>
            <a:ext cx="4026632" cy="39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36">
            <a:extLst>
              <a:ext uri="{FF2B5EF4-FFF2-40B4-BE49-F238E27FC236}">
                <a16:creationId xmlns:a16="http://schemas.microsoft.com/office/drawing/2014/main" id="{14982434-F414-BD3C-E7CF-DA9B43C4B7A0}"/>
              </a:ext>
            </a:extLst>
          </p:cNvPr>
          <p:cNvSpPr/>
          <p:nvPr/>
        </p:nvSpPr>
        <p:spPr>
          <a:xfrm>
            <a:off x="87537" y="67508"/>
            <a:ext cx="3259931" cy="2035727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Friday: “Using Models in Practice”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Comparison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Phylogenetic Analysis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Phylogenetic Analysis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Research Seminar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Telephone</a:t>
            </a:r>
            <a:endParaRPr lang="en-US" sz="1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556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87CF5CE-013C-00A4-B723-FEF16DDD0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042" y="252647"/>
            <a:ext cx="6458936" cy="1411186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Research Seminar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Presentation sur la recherche</a:t>
            </a:r>
            <a:br>
              <a:rPr lang="en-US" sz="3500" dirty="0"/>
            </a:b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Freeform 36">
            <a:extLst>
              <a:ext uri="{FF2B5EF4-FFF2-40B4-BE49-F238E27FC236}">
                <a16:creationId xmlns:a16="http://schemas.microsoft.com/office/drawing/2014/main" id="{D8C4021C-2059-6738-A1C3-D54416E7F1D4}"/>
              </a:ext>
            </a:extLst>
          </p:cNvPr>
          <p:cNvSpPr/>
          <p:nvPr/>
        </p:nvSpPr>
        <p:spPr>
          <a:xfrm>
            <a:off x="87537" y="67508"/>
            <a:ext cx="3259931" cy="2035727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Friday: “Using Models in Practice”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Comparison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Phylogenetic Analysis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Phylogenetic Analysis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Research Seminar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Telephone</a:t>
            </a:r>
            <a:endParaRPr lang="en-US" sz="1600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1C3C25-6663-3E1F-4A79-96FFECC77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042" y="1529800"/>
            <a:ext cx="8310091" cy="471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3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72F34-55EC-C653-9AC5-D2B1D2B6E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20933C1-42D9-FFFF-37F9-CB28BDDCFC38}"/>
              </a:ext>
            </a:extLst>
          </p:cNvPr>
          <p:cNvCxnSpPr>
            <a:cxnSpLocks/>
          </p:cNvCxnSpPr>
          <p:nvPr/>
        </p:nvCxnSpPr>
        <p:spPr>
          <a:xfrm flipV="1">
            <a:off x="1967241" y="1479346"/>
            <a:ext cx="0" cy="3477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42">
            <a:extLst>
              <a:ext uri="{FF2B5EF4-FFF2-40B4-BE49-F238E27FC236}">
                <a16:creationId xmlns:a16="http://schemas.microsoft.com/office/drawing/2014/main" id="{891A7F64-9104-145E-3A4C-ED7A649379F6}"/>
              </a:ext>
            </a:extLst>
          </p:cNvPr>
          <p:cNvSpPr/>
          <p:nvPr/>
        </p:nvSpPr>
        <p:spPr>
          <a:xfrm>
            <a:off x="282266" y="626102"/>
            <a:ext cx="3356980" cy="142715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and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Data Manipulation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FA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0" lvl="1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60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98CBFF94-412C-6C3B-EAF6-31392B111188}"/>
              </a:ext>
            </a:extLst>
          </p:cNvPr>
          <p:cNvSpPr/>
          <p:nvPr/>
        </p:nvSpPr>
        <p:spPr>
          <a:xfrm>
            <a:off x="241086" y="2608966"/>
            <a:ext cx="3398160" cy="142715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“Travel Day”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Travel MBC </a:t>
            </a:r>
            <a:r>
              <a:rPr lang="en-US" sz="1600" dirty="0">
                <a:solidFill>
                  <a:srgbClr val="FF40FF"/>
                </a:solidFill>
                <a:sym typeface="Wingdings" panose="05000000000000000000" pitchFamily="2" charset="2"/>
              </a:rPr>
              <a:t> Andasibe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Downloading packages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● Night walk at VOI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69BD3776-109A-5D3F-869F-988DAB91FDC5}"/>
              </a:ext>
            </a:extLst>
          </p:cNvPr>
          <p:cNvSpPr/>
          <p:nvPr/>
        </p:nvSpPr>
        <p:spPr>
          <a:xfrm>
            <a:off x="295236" y="4585228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 descr="A group of people standing in front of a bus&#10;&#10;AI-generated content may be incorrect.">
            <a:extLst>
              <a:ext uri="{FF2B5EF4-FFF2-40B4-BE49-F238E27FC236}">
                <a16:creationId xmlns:a16="http://schemas.microsoft.com/office/drawing/2014/main" id="{A67159E2-65F7-DCE0-9621-C0821EB2F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464" y="1053793"/>
            <a:ext cx="6636610" cy="49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09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1BC30-7CAC-588B-6540-19AD67782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3D6960-E6F7-10ED-8ADC-0512D7F50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408" y="1919965"/>
            <a:ext cx="4747361" cy="2707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928A32-2B87-892A-1282-55B092AEE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415" y="5010774"/>
            <a:ext cx="9726640" cy="15702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CE404D6-E539-74BF-4324-B5602CA2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042" y="252647"/>
            <a:ext cx="6458936" cy="1411186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Research Seminar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Presentation sur la recherche</a:t>
            </a:r>
            <a:br>
              <a:rPr lang="en-US" sz="3500" dirty="0"/>
            </a:b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Freeform 36">
            <a:extLst>
              <a:ext uri="{FF2B5EF4-FFF2-40B4-BE49-F238E27FC236}">
                <a16:creationId xmlns:a16="http://schemas.microsoft.com/office/drawing/2014/main" id="{DABD5FBC-AF94-79C2-5744-11C62011DA09}"/>
              </a:ext>
            </a:extLst>
          </p:cNvPr>
          <p:cNvSpPr/>
          <p:nvPr/>
        </p:nvSpPr>
        <p:spPr>
          <a:xfrm>
            <a:off x="87537" y="67508"/>
            <a:ext cx="3259931" cy="2035727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Friday: “Using Models in Practice”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Comparison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Phylogenetic Analysis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Phylogenetic Analysis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Research Seminar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Telephone</a:t>
            </a:r>
            <a:endParaRPr lang="en-US" sz="1600" dirty="0">
              <a:solidFill>
                <a:srgbClr val="FFFF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3A9919-4830-D538-D46F-8D7042BE4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447" y="1261884"/>
            <a:ext cx="4078314" cy="368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6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6C977-EAB5-9A45-B98D-2B764EA36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0B9D0B9-30D1-2270-51A6-1FCE556CF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042" y="252647"/>
            <a:ext cx="6458936" cy="1411186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Model Telephone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de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téléphone</a:t>
            </a:r>
            <a:br>
              <a:rPr lang="en-US" sz="3500" dirty="0"/>
            </a:b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D3E8622-1769-69B7-3FEE-0F0E858DC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47" t="5123" r="13211" b="57862"/>
          <a:stretch/>
        </p:blipFill>
        <p:spPr>
          <a:xfrm>
            <a:off x="5691997" y="2584078"/>
            <a:ext cx="6110069" cy="39054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914322B-BC34-35D8-9872-89DD40A9C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781"/>
          <a:stretch/>
        </p:blipFill>
        <p:spPr>
          <a:xfrm>
            <a:off x="644096" y="2584078"/>
            <a:ext cx="5367970" cy="3905406"/>
          </a:xfrm>
          <a:prstGeom prst="rect">
            <a:avLst/>
          </a:prstGeom>
        </p:spPr>
      </p:pic>
      <p:pic>
        <p:nvPicPr>
          <p:cNvPr id="5122" name="Picture 2" descr="Telephone - Wikipedia">
            <a:extLst>
              <a:ext uri="{FF2B5EF4-FFF2-40B4-BE49-F238E27FC236}">
                <a16:creationId xmlns:a16="http://schemas.microsoft.com/office/drawing/2014/main" id="{6928EDAA-09E8-A645-9EBD-50D3271D3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428" y="141634"/>
            <a:ext cx="3213100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36">
            <a:extLst>
              <a:ext uri="{FF2B5EF4-FFF2-40B4-BE49-F238E27FC236}">
                <a16:creationId xmlns:a16="http://schemas.microsoft.com/office/drawing/2014/main" id="{2929B572-5F80-6028-124B-9BF010D6D611}"/>
              </a:ext>
            </a:extLst>
          </p:cNvPr>
          <p:cNvSpPr/>
          <p:nvPr/>
        </p:nvSpPr>
        <p:spPr>
          <a:xfrm>
            <a:off x="87537" y="67508"/>
            <a:ext cx="3259931" cy="2035727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Friday: “Using Models in Practice”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Comparison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Phylogenetic Analysis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Phylogenetic Analysis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Research Seminar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Telephone</a:t>
            </a:r>
            <a:endParaRPr lang="en-US" sz="1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9191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6EE93-CCC1-3697-91E5-B6635CFEE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>
            <a:extLst>
              <a:ext uri="{FF2B5EF4-FFF2-40B4-BE49-F238E27FC236}">
                <a16:creationId xmlns:a16="http://schemas.microsoft.com/office/drawing/2014/main" id="{51298D9F-9D19-C67F-0362-C73E7DAEE55C}"/>
              </a:ext>
            </a:extLst>
          </p:cNvPr>
          <p:cNvSpPr/>
          <p:nvPr/>
        </p:nvSpPr>
        <p:spPr>
          <a:xfrm>
            <a:off x="4826699" y="42401"/>
            <a:ext cx="2717073" cy="1436945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8EFA00"/>
                </a:solidFill>
              </a:rPr>
              <a:t>● Programming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40FF"/>
                </a:solidFill>
              </a:rPr>
              <a:t>● Data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00FDFF"/>
                </a:solidFill>
              </a:rPr>
              <a:t>●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Research Development</a:t>
            </a:r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75B2BE-3246-7B0B-E443-DF6B20441EF7}"/>
              </a:ext>
            </a:extLst>
          </p:cNvPr>
          <p:cNvCxnSpPr>
            <a:cxnSpLocks/>
          </p:cNvCxnSpPr>
          <p:nvPr/>
        </p:nvCxnSpPr>
        <p:spPr>
          <a:xfrm flipV="1">
            <a:off x="1967241" y="1479346"/>
            <a:ext cx="0" cy="3477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294938-DAFD-ADE3-2153-086F27C1228E}"/>
              </a:ext>
            </a:extLst>
          </p:cNvPr>
          <p:cNvCxnSpPr>
            <a:cxnSpLocks/>
          </p:cNvCxnSpPr>
          <p:nvPr/>
        </p:nvCxnSpPr>
        <p:spPr>
          <a:xfrm flipV="1">
            <a:off x="3255183" y="6217622"/>
            <a:ext cx="1539535" cy="30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42">
            <a:extLst>
              <a:ext uri="{FF2B5EF4-FFF2-40B4-BE49-F238E27FC236}">
                <a16:creationId xmlns:a16="http://schemas.microsoft.com/office/drawing/2014/main" id="{E479D3C1-D5E9-31AD-279E-9803DC321474}"/>
              </a:ext>
            </a:extLst>
          </p:cNvPr>
          <p:cNvSpPr/>
          <p:nvPr/>
        </p:nvSpPr>
        <p:spPr>
          <a:xfrm>
            <a:off x="282266" y="626102"/>
            <a:ext cx="3356980" cy="142715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and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Data Manipulation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FA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0" lvl="1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60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7B28EEC0-640C-A58E-1151-8D773E94D8FF}"/>
              </a:ext>
            </a:extLst>
          </p:cNvPr>
          <p:cNvSpPr/>
          <p:nvPr/>
        </p:nvSpPr>
        <p:spPr>
          <a:xfrm>
            <a:off x="170000" y="2608966"/>
            <a:ext cx="3398160" cy="142715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“Travel Day”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Travel MBC </a:t>
            </a:r>
            <a:r>
              <a:rPr lang="en-US" sz="1600" dirty="0">
                <a:solidFill>
                  <a:srgbClr val="FF40FF"/>
                </a:solidFill>
                <a:sym typeface="Wingdings" panose="05000000000000000000" pitchFamily="2" charset="2"/>
              </a:rPr>
              <a:t> Andasibe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Downloading packages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● Night walk at VOI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679F8134-3636-E76F-84A2-DDB787B46DE3}"/>
              </a:ext>
            </a:extLst>
          </p:cNvPr>
          <p:cNvSpPr/>
          <p:nvPr/>
        </p:nvSpPr>
        <p:spPr>
          <a:xfrm>
            <a:off x="295236" y="4585228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D7F7F3-CB6B-900E-3B83-AE1BF67FBB15}"/>
              </a:ext>
            </a:extLst>
          </p:cNvPr>
          <p:cNvCxnSpPr>
            <a:cxnSpLocks/>
          </p:cNvCxnSpPr>
          <p:nvPr/>
        </p:nvCxnSpPr>
        <p:spPr>
          <a:xfrm flipV="1">
            <a:off x="6056101" y="2608966"/>
            <a:ext cx="0" cy="3477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34">
            <a:extLst>
              <a:ext uri="{FF2B5EF4-FFF2-40B4-BE49-F238E27FC236}">
                <a16:creationId xmlns:a16="http://schemas.microsoft.com/office/drawing/2014/main" id="{C635BD5E-783F-E681-0A75-5AB1FD9B98D0}"/>
              </a:ext>
            </a:extLst>
          </p:cNvPr>
          <p:cNvSpPr/>
          <p:nvPr/>
        </p:nvSpPr>
        <p:spPr>
          <a:xfrm>
            <a:off x="4130100" y="1729376"/>
            <a:ext cx="4026215" cy="2035727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Reading a Model-Focused Research Paper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  <a:endParaRPr lang="en-US" sz="1600" dirty="0">
              <a:solidFill>
                <a:srgbClr val="00FDFF"/>
              </a:solidFill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C316B93B-E64D-413E-BDC9-AB8CA3F6CC8D}"/>
              </a:ext>
            </a:extLst>
          </p:cNvPr>
          <p:cNvSpPr/>
          <p:nvPr/>
        </p:nvSpPr>
        <p:spPr>
          <a:xfrm>
            <a:off x="4335416" y="4342873"/>
            <a:ext cx="3532711" cy="2278082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“Exploring Types of Models”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Linear Regression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Mechanistic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Mechanistic Modeling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Epidemic Cards Game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3B990F-5828-DC8B-C7F7-24A8081D43D8}"/>
              </a:ext>
            </a:extLst>
          </p:cNvPr>
          <p:cNvCxnSpPr>
            <a:cxnSpLocks/>
          </p:cNvCxnSpPr>
          <p:nvPr/>
        </p:nvCxnSpPr>
        <p:spPr>
          <a:xfrm flipV="1">
            <a:off x="7679268" y="990600"/>
            <a:ext cx="1947332" cy="14573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53DEC9F-74E2-1111-6EC3-D870A57B8C7E}"/>
              </a:ext>
            </a:extLst>
          </p:cNvPr>
          <p:cNvCxnSpPr>
            <a:cxnSpLocks/>
          </p:cNvCxnSpPr>
          <p:nvPr/>
        </p:nvCxnSpPr>
        <p:spPr>
          <a:xfrm flipV="1">
            <a:off x="10394071" y="1479346"/>
            <a:ext cx="0" cy="47683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36">
            <a:extLst>
              <a:ext uri="{FF2B5EF4-FFF2-40B4-BE49-F238E27FC236}">
                <a16:creationId xmlns:a16="http://schemas.microsoft.com/office/drawing/2014/main" id="{79CF48F1-CFC8-08D5-0478-579768B4A918}"/>
              </a:ext>
            </a:extLst>
          </p:cNvPr>
          <p:cNvSpPr/>
          <p:nvPr/>
        </p:nvSpPr>
        <p:spPr>
          <a:xfrm>
            <a:off x="8764106" y="2750865"/>
            <a:ext cx="3259931" cy="2035727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Friday: “Using Models in Practice”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Comparison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Phylogenetic Analysis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Phylogenetic Analysis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Research Seminar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Telephone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ED3436-C748-EAAB-6DEA-57C3BD508877}"/>
              </a:ext>
            </a:extLst>
          </p:cNvPr>
          <p:cNvSpPr/>
          <p:nvPr/>
        </p:nvSpPr>
        <p:spPr>
          <a:xfrm>
            <a:off x="9023599" y="5948749"/>
            <a:ext cx="2740944" cy="672206"/>
          </a:xfrm>
          <a:custGeom>
            <a:avLst/>
            <a:gdLst>
              <a:gd name="connsiteX0" fmla="*/ 0 w 2168164"/>
              <a:gd name="connsiteY0" fmla="*/ 81885 h 818852"/>
              <a:gd name="connsiteX1" fmla="*/ 81885 w 2168164"/>
              <a:gd name="connsiteY1" fmla="*/ 0 h 818852"/>
              <a:gd name="connsiteX2" fmla="*/ 2086279 w 2168164"/>
              <a:gd name="connsiteY2" fmla="*/ 0 h 818852"/>
              <a:gd name="connsiteX3" fmla="*/ 2168164 w 2168164"/>
              <a:gd name="connsiteY3" fmla="*/ 81885 h 818852"/>
              <a:gd name="connsiteX4" fmla="*/ 2168164 w 2168164"/>
              <a:gd name="connsiteY4" fmla="*/ 736967 h 818852"/>
              <a:gd name="connsiteX5" fmla="*/ 2086279 w 2168164"/>
              <a:gd name="connsiteY5" fmla="*/ 818852 h 818852"/>
              <a:gd name="connsiteX6" fmla="*/ 81885 w 2168164"/>
              <a:gd name="connsiteY6" fmla="*/ 818852 h 818852"/>
              <a:gd name="connsiteX7" fmla="*/ 0 w 2168164"/>
              <a:gd name="connsiteY7" fmla="*/ 736967 h 818852"/>
              <a:gd name="connsiteX8" fmla="*/ 0 w 2168164"/>
              <a:gd name="connsiteY8" fmla="*/ 81885 h 81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8164" h="818852">
                <a:moveTo>
                  <a:pt x="0" y="81885"/>
                </a:moveTo>
                <a:cubicBezTo>
                  <a:pt x="0" y="36661"/>
                  <a:pt x="36661" y="0"/>
                  <a:pt x="81885" y="0"/>
                </a:cubicBezTo>
                <a:lnTo>
                  <a:pt x="2086279" y="0"/>
                </a:lnTo>
                <a:cubicBezTo>
                  <a:pt x="2131503" y="0"/>
                  <a:pt x="2168164" y="36661"/>
                  <a:pt x="2168164" y="81885"/>
                </a:cubicBezTo>
                <a:lnTo>
                  <a:pt x="2168164" y="736967"/>
                </a:lnTo>
                <a:cubicBezTo>
                  <a:pt x="2168164" y="782191"/>
                  <a:pt x="2131503" y="818852"/>
                  <a:pt x="2086279" y="818852"/>
                </a:cubicBezTo>
                <a:lnTo>
                  <a:pt x="81885" y="818852"/>
                </a:lnTo>
                <a:cubicBezTo>
                  <a:pt x="36661" y="818852"/>
                  <a:pt x="0" y="782191"/>
                  <a:pt x="0" y="736967"/>
                </a:cubicBezTo>
                <a:lnTo>
                  <a:pt x="0" y="81885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943" tIns="84943" rIns="84943" bIns="84943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“Sharing Your Work”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Final student presentations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FCACBCB8-CD21-9F85-034F-2F76D0329905}"/>
              </a:ext>
            </a:extLst>
          </p:cNvPr>
          <p:cNvSpPr/>
          <p:nvPr/>
        </p:nvSpPr>
        <p:spPr>
          <a:xfrm>
            <a:off x="9480032" y="5104528"/>
            <a:ext cx="1828080" cy="561421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Travel</a:t>
            </a:r>
            <a:endParaRPr lang="en-US" sz="1300" dirty="0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986665D5-AF3C-03E9-BD74-8B69D9F3A0A5}"/>
              </a:ext>
            </a:extLst>
          </p:cNvPr>
          <p:cNvSpPr/>
          <p:nvPr/>
        </p:nvSpPr>
        <p:spPr>
          <a:xfrm>
            <a:off x="8718255" y="375409"/>
            <a:ext cx="3259930" cy="2035727"/>
          </a:xfrm>
          <a:custGeom>
            <a:avLst/>
            <a:gdLst>
              <a:gd name="connsiteX0" fmla="*/ 0 w 2362534"/>
              <a:gd name="connsiteY0" fmla="*/ 174937 h 1749374"/>
              <a:gd name="connsiteX1" fmla="*/ 174937 w 2362534"/>
              <a:gd name="connsiteY1" fmla="*/ 0 h 1749374"/>
              <a:gd name="connsiteX2" fmla="*/ 2187597 w 2362534"/>
              <a:gd name="connsiteY2" fmla="*/ 0 h 1749374"/>
              <a:gd name="connsiteX3" fmla="*/ 2362534 w 2362534"/>
              <a:gd name="connsiteY3" fmla="*/ 174937 h 1749374"/>
              <a:gd name="connsiteX4" fmla="*/ 2362534 w 2362534"/>
              <a:gd name="connsiteY4" fmla="*/ 1574437 h 1749374"/>
              <a:gd name="connsiteX5" fmla="*/ 2187597 w 2362534"/>
              <a:gd name="connsiteY5" fmla="*/ 1749374 h 1749374"/>
              <a:gd name="connsiteX6" fmla="*/ 174937 w 2362534"/>
              <a:gd name="connsiteY6" fmla="*/ 1749374 h 1749374"/>
              <a:gd name="connsiteX7" fmla="*/ 0 w 2362534"/>
              <a:gd name="connsiteY7" fmla="*/ 1574437 h 1749374"/>
              <a:gd name="connsiteX8" fmla="*/ 0 w 2362534"/>
              <a:gd name="connsiteY8" fmla="*/ 174937 h 174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2534" h="1749374">
                <a:moveTo>
                  <a:pt x="0" y="174937"/>
                </a:moveTo>
                <a:cubicBezTo>
                  <a:pt x="0" y="78322"/>
                  <a:pt x="78322" y="0"/>
                  <a:pt x="174937" y="0"/>
                </a:cubicBezTo>
                <a:lnTo>
                  <a:pt x="2187597" y="0"/>
                </a:lnTo>
                <a:cubicBezTo>
                  <a:pt x="2284212" y="0"/>
                  <a:pt x="2362534" y="78322"/>
                  <a:pt x="2362534" y="174937"/>
                </a:cubicBezTo>
                <a:lnTo>
                  <a:pt x="2362534" y="1574437"/>
                </a:lnTo>
                <a:cubicBezTo>
                  <a:pt x="2362534" y="1671052"/>
                  <a:pt x="2284212" y="1749374"/>
                  <a:pt x="2187597" y="1749374"/>
                </a:cubicBezTo>
                <a:lnTo>
                  <a:pt x="174937" y="1749374"/>
                </a:lnTo>
                <a:cubicBezTo>
                  <a:pt x="78322" y="1749374"/>
                  <a:pt x="0" y="1671052"/>
                  <a:pt x="0" y="1574437"/>
                </a:cubicBezTo>
                <a:lnTo>
                  <a:pt x="0" y="174937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197" tIns="112197" rIns="112197" bIns="112197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Thursday: “Modeling Different Types of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● Hike at VOI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Spatial Analysis and Visualization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Spatial Analysis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Comparison</a:t>
            </a:r>
          </a:p>
        </p:txBody>
      </p:sp>
    </p:spTree>
    <p:extLst>
      <p:ext uri="{BB962C8B-B14F-4D97-AF65-F5344CB8AC3E}">
        <p14:creationId xmlns:p14="http://schemas.microsoft.com/office/powerpoint/2010/main" val="1603831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0602B1-6EE1-105B-3B9B-D69A9323F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62629"/>
            <a:ext cx="7772400" cy="61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76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75010-198D-22FA-FB73-EEFA0ADB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C56628C-EA4A-FB97-BFBE-3149BBF0E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87" y="365125"/>
            <a:ext cx="10198426" cy="1905293"/>
          </a:xfrm>
          <a:prstGeom prst="rect">
            <a:avLst/>
          </a:prstGeom>
        </p:spPr>
      </p:pic>
      <p:pic>
        <p:nvPicPr>
          <p:cNvPr id="8" name="Content Placeholder 7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03D51460-DDE0-7A98-ABE2-7478CB711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18761"/>
          <a:stretch/>
        </p:blipFill>
        <p:spPr>
          <a:xfrm>
            <a:off x="2748540" y="2420601"/>
            <a:ext cx="6916455" cy="4214115"/>
          </a:xfrm>
        </p:spPr>
      </p:pic>
    </p:spTree>
    <p:extLst>
      <p:ext uri="{BB962C8B-B14F-4D97-AF65-F5344CB8AC3E}">
        <p14:creationId xmlns:p14="http://schemas.microsoft.com/office/powerpoint/2010/main" val="37990674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CF134-91E2-0788-7F6B-C8A4407C9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for the rest of the 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0BD89-A46E-750A-771C-67AC86BE1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bring your bags to the lobby </a:t>
            </a:r>
            <a:r>
              <a:rPr lang="en-US" b="1" dirty="0"/>
              <a:t>before the end of coffee break</a:t>
            </a:r>
          </a:p>
          <a:p>
            <a:r>
              <a:rPr lang="en-US" dirty="0"/>
              <a:t>Bring the key to your room to Sophie during coffee break</a:t>
            </a:r>
          </a:p>
          <a:p>
            <a:r>
              <a:rPr lang="en-US" dirty="0"/>
              <a:t>One-on-One meetings will be held according to the schedule</a:t>
            </a:r>
          </a:p>
          <a:p>
            <a:r>
              <a:rPr lang="en-US" dirty="0"/>
              <a:t>Please come to lunch promptly at </a:t>
            </a:r>
            <a:r>
              <a:rPr lang="en-US" b="1" dirty="0"/>
              <a:t>12pm</a:t>
            </a:r>
            <a:r>
              <a:rPr lang="en-US" dirty="0"/>
              <a:t> so we can have an on-time departure for Tana. We will leave immediately after lunch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Misaotra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72694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51F5C5C-66E5-BF6F-C46C-E3711C9B4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289" y="147818"/>
            <a:ext cx="7886699" cy="1325563"/>
          </a:xfrm>
        </p:spPr>
        <p:txBody>
          <a:bodyPr>
            <a:normAutofit/>
          </a:bodyPr>
          <a:lstStyle/>
          <a:p>
            <a:r>
              <a:rPr lang="en-US" sz="3500" dirty="0"/>
              <a:t>What is science?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C’est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quoi la science?</a:t>
            </a:r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1B0B06C8-3BC8-8050-A1DC-D5096AD72A45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772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51F5C5C-66E5-BF6F-C46C-E3711C9B4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289" y="147818"/>
            <a:ext cx="7886699" cy="1325563"/>
          </a:xfrm>
        </p:spPr>
        <p:txBody>
          <a:bodyPr>
            <a:normAutofit/>
          </a:bodyPr>
          <a:lstStyle/>
          <a:p>
            <a:r>
              <a:rPr lang="en-US" sz="3500" dirty="0"/>
              <a:t>What is science?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C’est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quoi la science?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EDB7FA-61EA-2975-01B2-2C3353632FB6}"/>
              </a:ext>
            </a:extLst>
          </p:cNvPr>
          <p:cNvSpPr txBox="1"/>
          <p:nvPr/>
        </p:nvSpPr>
        <p:spPr>
          <a:xfrm>
            <a:off x="3398160" y="1473381"/>
            <a:ext cx="81626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the </a:t>
            </a:r>
            <a:r>
              <a:rPr lang="en-US" sz="3000" b="1" dirty="0">
                <a:solidFill>
                  <a:srgbClr val="FF40FF"/>
                </a:solidFill>
              </a:rPr>
              <a:t>systematic observation </a:t>
            </a:r>
            <a:r>
              <a:rPr lang="en-US" sz="3000" dirty="0"/>
              <a:t>of natural events and conditions in order to </a:t>
            </a:r>
            <a:r>
              <a:rPr lang="en-US" sz="3000" b="1" dirty="0">
                <a:solidFill>
                  <a:srgbClr val="00B050"/>
                </a:solidFill>
              </a:rPr>
              <a:t>discover facts </a:t>
            </a:r>
            <a:r>
              <a:rPr lang="en-US" sz="3000" dirty="0"/>
              <a:t>about them and to </a:t>
            </a:r>
            <a:r>
              <a:rPr lang="en-US" sz="3000" b="1" dirty="0">
                <a:solidFill>
                  <a:schemeClr val="accent5">
                    <a:lumMod val="75000"/>
                  </a:schemeClr>
                </a:solidFill>
              </a:rPr>
              <a:t>formulate laws and principles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7FDEA-746C-FE4C-E9D5-F6BC26DB0986}"/>
              </a:ext>
            </a:extLst>
          </p:cNvPr>
          <p:cNvSpPr txBox="1"/>
          <p:nvPr/>
        </p:nvSpPr>
        <p:spPr>
          <a:xfrm>
            <a:off x="3297889" y="2958416"/>
            <a:ext cx="84855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l'observation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systématique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des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événements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et des conditions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naturelles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afin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de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découvrir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des faits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à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leur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sujet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et de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formuler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des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lois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et des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principes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fondés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Freeform 31">
            <a:extLst>
              <a:ext uri="{FF2B5EF4-FFF2-40B4-BE49-F238E27FC236}">
                <a16:creationId xmlns:a16="http://schemas.microsoft.com/office/drawing/2014/main" id="{5394F158-542D-2D77-3DEB-FF76F7D8F527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928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333A16B-B01A-EE51-5013-6798736A4ED5}"/>
              </a:ext>
            </a:extLst>
          </p:cNvPr>
          <p:cNvSpPr txBox="1">
            <a:spLocks/>
          </p:cNvSpPr>
          <p:nvPr/>
        </p:nvSpPr>
        <p:spPr>
          <a:xfrm>
            <a:off x="3552289" y="147818"/>
            <a:ext cx="78866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/>
              <a:t>What are data?</a:t>
            </a:r>
            <a:br>
              <a:rPr lang="en-US" sz="3500"/>
            </a:br>
            <a:r>
              <a:rPr lang="en-US" sz="3500">
                <a:solidFill>
                  <a:schemeClr val="accent5">
                    <a:lumMod val="75000"/>
                  </a:schemeClr>
                </a:solidFill>
              </a:rPr>
              <a:t>Quelles sont les données?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Freeform 31">
            <a:extLst>
              <a:ext uri="{FF2B5EF4-FFF2-40B4-BE49-F238E27FC236}">
                <a16:creationId xmlns:a16="http://schemas.microsoft.com/office/drawing/2014/main" id="{0B575DDD-9D6B-B2C2-5E15-CA8DBBB98985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802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51F5C5C-66E5-BF6F-C46C-E3711C9B4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289" y="147818"/>
            <a:ext cx="7886699" cy="1325563"/>
          </a:xfrm>
        </p:spPr>
        <p:txBody>
          <a:bodyPr>
            <a:normAutofit/>
          </a:bodyPr>
          <a:lstStyle/>
          <a:p>
            <a:r>
              <a:rPr lang="en-US" sz="3500" dirty="0"/>
              <a:t>What are data?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Quelles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sont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les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données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EDB7FA-61EA-2975-01B2-2C3353632FB6}"/>
              </a:ext>
            </a:extLst>
          </p:cNvPr>
          <p:cNvSpPr txBox="1"/>
          <p:nvPr/>
        </p:nvSpPr>
        <p:spPr>
          <a:xfrm>
            <a:off x="1699080" y="1485442"/>
            <a:ext cx="81626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evidence to support a claim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7FDEA-746C-FE4C-E9D5-F6BC26DB0986}"/>
              </a:ext>
            </a:extLst>
          </p:cNvPr>
          <p:cNvSpPr txBox="1"/>
          <p:nvPr/>
        </p:nvSpPr>
        <p:spPr>
          <a:xfrm>
            <a:off x="2128015" y="1836642"/>
            <a:ext cx="84855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preuves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à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l'appui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d'une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réclamation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Freeform 31">
            <a:extLst>
              <a:ext uri="{FF2B5EF4-FFF2-40B4-BE49-F238E27FC236}">
                <a16:creationId xmlns:a16="http://schemas.microsoft.com/office/drawing/2014/main" id="{BCA25413-F1BB-2266-AD12-844A65AF6C58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487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44CEB1-8EA8-FFAE-33BF-18690B7A06EF}"/>
              </a:ext>
            </a:extLst>
          </p:cNvPr>
          <p:cNvSpPr txBox="1">
            <a:spLocks/>
          </p:cNvSpPr>
          <p:nvPr/>
        </p:nvSpPr>
        <p:spPr>
          <a:xfrm>
            <a:off x="3552289" y="147818"/>
            <a:ext cx="78866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What is a model?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C’est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quoi un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" name="Freeform 31">
            <a:extLst>
              <a:ext uri="{FF2B5EF4-FFF2-40B4-BE49-F238E27FC236}">
                <a16:creationId xmlns:a16="http://schemas.microsoft.com/office/drawing/2014/main" id="{740E52E9-91C0-05EC-EAE4-A2C3D81C12EB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379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6280</TotalTime>
  <Words>2713</Words>
  <Application>Microsoft Office PowerPoint</Application>
  <PresentationFormat>Widescreen</PresentationFormat>
  <Paragraphs>566</Paragraphs>
  <Slides>45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Gill Sans</vt:lpstr>
      <vt:lpstr>Helvetica</vt:lpstr>
      <vt:lpstr>Helvetica Light</vt:lpstr>
      <vt:lpstr>Symbol</vt:lpstr>
      <vt:lpstr>Wingdings</vt:lpstr>
      <vt:lpstr>Office Theme</vt:lpstr>
      <vt:lpstr>Equation</vt:lpstr>
      <vt:lpstr>Looking back: How far have we come? Rétrospective : où en sommes-nous ?</vt:lpstr>
      <vt:lpstr>PowerPoint Presentation</vt:lpstr>
      <vt:lpstr>PowerPoint Presentation</vt:lpstr>
      <vt:lpstr>PowerPoint Presentation</vt:lpstr>
      <vt:lpstr>What is science? C’est quoi la science?</vt:lpstr>
      <vt:lpstr>What is science? C’est quoi la science?</vt:lpstr>
      <vt:lpstr>PowerPoint Presentation</vt:lpstr>
      <vt:lpstr>What are data? Quelles sont les données?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 to Compartmental Models Introduction aux modèles compartimentés</vt:lpstr>
      <vt:lpstr>Refining research questions for modeling Affiner les questions de recherche pour la modélisation</vt:lpstr>
      <vt:lpstr>Epidemic Cards Cartes Épidémie</vt:lpstr>
      <vt:lpstr>PowerPoint Presentation</vt:lpstr>
      <vt:lpstr>Reading a Research Paper Lire un article scientifique</vt:lpstr>
      <vt:lpstr>Fitting Models to Data Adapter les modèles aux données</vt:lpstr>
      <vt:lpstr>Fitting Models to Data Adapter les modèles aux données</vt:lpstr>
      <vt:lpstr>Fitting Models to Data Adapter les modèles aux données</vt:lpstr>
      <vt:lpstr>Fitting Models to Data Adapter les modèles aux données</vt:lpstr>
      <vt:lpstr>Fitting Models to Data Adapter les modèles aux données</vt:lpstr>
      <vt:lpstr>Fitting Models to Data Adapter les modèles aux données</vt:lpstr>
      <vt:lpstr>Model fitting with epidemic cards Adjuster les modèles : Cartes d’épidemie</vt:lpstr>
      <vt:lpstr>PowerPoint Presentation</vt:lpstr>
      <vt:lpstr>Spatial Analysis and Visualization  L’analyse et la visualization spatiale</vt:lpstr>
      <vt:lpstr>Model Selection and Comparison Sélection et comparaison de modèles</vt:lpstr>
      <vt:lpstr>PowerPoint Presentation</vt:lpstr>
      <vt:lpstr>Intro to Phylogenetic Modeling Introduction à la modélisation phylogénétique</vt:lpstr>
      <vt:lpstr>Research Seminar Presentation sur la recherche </vt:lpstr>
      <vt:lpstr>Research Seminar Presentation sur la recherche </vt:lpstr>
      <vt:lpstr>Model Telephone Modèle de téléphone </vt:lpstr>
      <vt:lpstr>PowerPoint Presentation</vt:lpstr>
      <vt:lpstr>PowerPoint Presentation</vt:lpstr>
      <vt:lpstr>PowerPoint Presentation</vt:lpstr>
      <vt:lpstr>Schedule for the rest of the day: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Sophie Lockwood</cp:lastModifiedBy>
  <cp:revision>123</cp:revision>
  <dcterms:created xsi:type="dcterms:W3CDTF">2018-01-14T04:11:12Z</dcterms:created>
  <dcterms:modified xsi:type="dcterms:W3CDTF">2025-05-24T05:54:27Z</dcterms:modified>
</cp:coreProperties>
</file>